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59" r:id="rId5"/>
    <p:sldId id="264" r:id="rId6"/>
    <p:sldId id="265" r:id="rId7"/>
    <p:sldId id="261" r:id="rId8"/>
    <p:sldId id="262" r:id="rId9"/>
    <p:sldId id="266" r:id="rId10"/>
    <p:sldId id="267" r:id="rId11"/>
    <p:sldId id="263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AF0-73DF-4F37-832C-0F779922F70A}" type="datetimeFigureOut">
              <a:rPr lang="sk-SK" smtClean="0"/>
              <a:pPr/>
              <a:t>29. 9. 2019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CF3-AD79-4FDA-BB3B-3352DCBBA85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AF0-73DF-4F37-832C-0F779922F70A}" type="datetimeFigureOut">
              <a:rPr lang="sk-SK" smtClean="0"/>
              <a:pPr/>
              <a:t>29. 9. 2019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CF3-AD79-4FDA-BB3B-3352DCBBA85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AF0-73DF-4F37-832C-0F779922F70A}" type="datetimeFigureOut">
              <a:rPr lang="sk-SK" smtClean="0"/>
              <a:pPr/>
              <a:t>29. 9. 2019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CF3-AD79-4FDA-BB3B-3352DCBBA85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ľ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abuľky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81B058-A01C-4F71-A76A-E1CC51316D0E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AF0-73DF-4F37-832C-0F779922F70A}" type="datetimeFigureOut">
              <a:rPr lang="sk-SK" smtClean="0"/>
              <a:pPr/>
              <a:t>29. 9. 2019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CF3-AD79-4FDA-BB3B-3352DCBBA85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AF0-73DF-4F37-832C-0F779922F70A}" type="datetimeFigureOut">
              <a:rPr lang="sk-SK" smtClean="0"/>
              <a:pPr/>
              <a:t>29. 9. 2019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CF3-AD79-4FDA-BB3B-3352DCBBA85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AF0-73DF-4F37-832C-0F779922F70A}" type="datetimeFigureOut">
              <a:rPr lang="sk-SK" smtClean="0"/>
              <a:pPr/>
              <a:t>29. 9. 2019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CF3-AD79-4FDA-BB3B-3352DCBBA85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AF0-73DF-4F37-832C-0F779922F70A}" type="datetimeFigureOut">
              <a:rPr lang="sk-SK" smtClean="0"/>
              <a:pPr/>
              <a:t>29. 9. 2019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CF3-AD79-4FDA-BB3B-3352DCBBA85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AF0-73DF-4F37-832C-0F779922F70A}" type="datetimeFigureOut">
              <a:rPr lang="sk-SK" smtClean="0"/>
              <a:pPr/>
              <a:t>29. 9. 2019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CF3-AD79-4FDA-BB3B-3352DCBBA85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AF0-73DF-4F37-832C-0F779922F70A}" type="datetimeFigureOut">
              <a:rPr lang="sk-SK" smtClean="0"/>
              <a:pPr/>
              <a:t>29. 9. 2019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CF3-AD79-4FDA-BB3B-3352DCBBA85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AF0-73DF-4F37-832C-0F779922F70A}" type="datetimeFigureOut">
              <a:rPr lang="sk-SK" smtClean="0"/>
              <a:pPr/>
              <a:t>29. 9. 2019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CF3-AD79-4FDA-BB3B-3352DCBBA85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9AF0-73DF-4F37-832C-0F779922F70A}" type="datetimeFigureOut">
              <a:rPr lang="sk-SK" smtClean="0"/>
              <a:pPr/>
              <a:t>29. 9. 2019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ACF3-AD79-4FDA-BB3B-3352DCBBA85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5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9AF0-73DF-4F37-832C-0F779922F70A}" type="datetimeFigureOut">
              <a:rPr lang="sk-SK" smtClean="0"/>
              <a:pPr/>
              <a:t>29. 9. 2019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BACF3-AD79-4FDA-BB3B-3352DCBBA85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  <a:latin typeface="Bookman Old Style" pitchFamily="18" charset="0"/>
              </a:rPr>
              <a:t>Meranie objemu kvapalín</a:t>
            </a:r>
            <a:endParaRPr lang="sk-SK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i="1" dirty="0" smtClean="0">
                <a:latin typeface="Bookman Old Style" pitchFamily="18" charset="0"/>
              </a:rPr>
              <a:t>Fyzika 6. ročník</a:t>
            </a:r>
            <a:endParaRPr lang="sk-SK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694184" y="130275"/>
            <a:ext cx="7467600" cy="706437"/>
          </a:xfrm>
        </p:spPr>
        <p:txBody>
          <a:bodyPr>
            <a:normAutofit fontScale="90000"/>
          </a:bodyPr>
          <a:lstStyle/>
          <a:p>
            <a:pPr algn="ctr"/>
            <a:r>
              <a:rPr lang="sk-SK" i="1" dirty="0" smtClean="0">
                <a:solidFill>
                  <a:srgbClr val="FF0000"/>
                </a:solidFill>
              </a:rPr>
              <a:t>príklady</a:t>
            </a:r>
            <a:endParaRPr lang="sk-SK" i="1" dirty="0">
              <a:solidFill>
                <a:srgbClr val="FF0000"/>
              </a:solidFill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1944216" cy="5019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7544" y="6021288"/>
            <a:ext cx="2160240" cy="455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dielik   ...... ml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 = ...........ml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124744"/>
            <a:ext cx="1872208" cy="5234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339752" y="6093296"/>
            <a:ext cx="2160240" cy="455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dielik   ...... ml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 = ...........ml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908720"/>
            <a:ext cx="1893315" cy="529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355976" y="6093296"/>
            <a:ext cx="2160240" cy="455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dielik   ...... ml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 = ...........ml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980728"/>
            <a:ext cx="2155701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372200" y="6165304"/>
            <a:ext cx="2160240" cy="455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dielik   ...... ml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 = ...........ml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81228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938" name="Group 170"/>
          <p:cNvGraphicFramePr>
            <a:graphicFrameLocks noGrp="1"/>
          </p:cNvGraphicFramePr>
          <p:nvPr>
            <p:ph idx="1"/>
          </p:nvPr>
        </p:nvGraphicFramePr>
        <p:xfrm>
          <a:off x="0" y="188913"/>
          <a:ext cx="9144000" cy="6473825"/>
        </p:xfrm>
        <a:graphic>
          <a:graphicData uri="http://schemas.openxmlformats.org/drawingml/2006/table">
            <a:tbl>
              <a:tblPr/>
              <a:tblGrid>
                <a:gridCol w="1989138"/>
                <a:gridCol w="1887537"/>
                <a:gridCol w="2984500"/>
                <a:gridCol w="2282825"/>
              </a:tblGrid>
              <a:tr h="171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objem 1 dielika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/ml/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Merací rozsah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/ml/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Odchýlka merania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/ml/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-32544" y="404664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3200" b="1" dirty="0" smtClean="0">
                <a:latin typeface="Bookman Old Style" pitchFamily="18" charset="0"/>
              </a:rPr>
              <a:t>Objem predstavuje priestor, ktorý zaberá látka (pevná, kvapalná alebo plynná).</a:t>
            </a:r>
          </a:p>
          <a:p>
            <a:pPr algn="ctr">
              <a:lnSpc>
                <a:spcPct val="150000"/>
              </a:lnSpc>
            </a:pPr>
            <a:endParaRPr lang="sk-SK" sz="3200" b="1" dirty="0" smtClean="0">
              <a:latin typeface="Bookman Old Style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Objem (je fyzikálna veličina</a:t>
            </a: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), ktorú </a:t>
            </a:r>
          </a:p>
          <a:p>
            <a:pPr algn="ctr">
              <a:lnSpc>
                <a:spcPct val="150000"/>
              </a:lnSpc>
            </a:pP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označujeme: </a:t>
            </a: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V</a:t>
            </a:r>
            <a:r>
              <a:rPr lang="sk-SK" sz="3200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sk-SK" sz="3200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sk-SK" sz="3200" dirty="0" smtClean="0">
                <a:latin typeface="Bookman Old Style" pitchFamily="18" charset="0"/>
              </a:rPr>
              <a:t>Jednotka objemu kvapalných látok je:</a:t>
            </a:r>
          </a:p>
          <a:p>
            <a:pPr algn="ctr">
              <a:lnSpc>
                <a:spcPct val="150000"/>
              </a:lnSpc>
            </a:pPr>
            <a:r>
              <a:rPr lang="sk-SK" sz="3200" b="1" dirty="0">
                <a:solidFill>
                  <a:srgbClr val="FF0000"/>
                </a:solidFill>
                <a:latin typeface="Bookman Old Style" pitchFamily="18" charset="0"/>
              </a:rPr>
              <a:t>l</a:t>
            </a: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iter - l  </a:t>
            </a:r>
            <a:r>
              <a:rPr lang="sk-SK" sz="3200" dirty="0">
                <a:latin typeface="Bookman Old Style" pitchFamily="18" charset="0"/>
              </a:rPr>
              <a:t>(</a:t>
            </a:r>
            <a:r>
              <a:rPr lang="sk-SK" sz="3200" dirty="0" smtClean="0">
                <a:latin typeface="Bookman Old Style" pitchFamily="18" charset="0"/>
              </a:rPr>
              <a:t>označenie jednotky)</a:t>
            </a:r>
          </a:p>
          <a:p>
            <a:pPr>
              <a:lnSpc>
                <a:spcPct val="150000"/>
              </a:lnSpc>
            </a:pPr>
            <a:endParaRPr lang="sk-SK" sz="32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0" y="133082"/>
            <a:ext cx="9144000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sk-SK" sz="3200" dirty="0" smtClean="0">
                <a:latin typeface="Bookman Old Style" pitchFamily="18" charset="0"/>
              </a:rPr>
              <a:t>Používajú sa aj iné jednotky:</a:t>
            </a:r>
          </a:p>
          <a:p>
            <a:pPr>
              <a:lnSpc>
                <a:spcPts val="4200"/>
              </a:lnSpc>
            </a:pP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mililiter</a:t>
            </a:r>
            <a:r>
              <a:rPr lang="sk-SK" sz="3200" b="1" dirty="0">
                <a:solidFill>
                  <a:srgbClr val="FF0000"/>
                </a:solidFill>
                <a:latin typeface="Bookman Old Style" pitchFamily="18" charset="0"/>
              </a:rPr>
              <a:t>	</a:t>
            </a: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	 ml	</a:t>
            </a:r>
            <a:r>
              <a:rPr lang="sk-SK" sz="3200" dirty="0" smtClean="0">
                <a:latin typeface="Bookman Old Style" pitchFamily="18" charset="0"/>
              </a:rPr>
              <a:t>		   </a:t>
            </a:r>
          </a:p>
          <a:p>
            <a:pPr>
              <a:lnSpc>
                <a:spcPts val="4200"/>
              </a:lnSpc>
            </a:pPr>
            <a:r>
              <a:rPr lang="sk-SK" sz="3200" b="1" i="1" dirty="0" smtClean="0">
                <a:latin typeface="Bookman Old Style" pitchFamily="18" charset="0"/>
              </a:rPr>
              <a:t>1 l = 1 000 ml		1 ml = 0,001 l</a:t>
            </a:r>
          </a:p>
          <a:p>
            <a:pPr algn="ctr">
              <a:lnSpc>
                <a:spcPts val="4200"/>
              </a:lnSpc>
            </a:pPr>
            <a:endParaRPr lang="sk-SK" sz="3200" i="1" dirty="0">
              <a:latin typeface="Bookman Old Style" pitchFamily="18" charset="0"/>
            </a:endParaRPr>
          </a:p>
          <a:p>
            <a:pPr>
              <a:lnSpc>
                <a:spcPts val="4200"/>
              </a:lnSpc>
            </a:pP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centiliter</a:t>
            </a:r>
            <a:r>
              <a:rPr lang="sk-SK" sz="3200" b="1" dirty="0">
                <a:solidFill>
                  <a:srgbClr val="FF0000"/>
                </a:solidFill>
                <a:latin typeface="Bookman Old Style" pitchFamily="18" charset="0"/>
              </a:rPr>
              <a:t>	</a:t>
            </a: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  </a:t>
            </a:r>
            <a:r>
              <a:rPr lang="sk-SK" sz="3200" b="1" dirty="0" err="1" smtClean="0">
                <a:solidFill>
                  <a:srgbClr val="FF0000"/>
                </a:solidFill>
                <a:latin typeface="Bookman Old Style" pitchFamily="18" charset="0"/>
              </a:rPr>
              <a:t>cl</a:t>
            </a:r>
            <a:r>
              <a:rPr lang="sk-SK" sz="3200" dirty="0" smtClean="0">
                <a:latin typeface="Bookman Old Style" pitchFamily="18" charset="0"/>
              </a:rPr>
              <a:t>	</a:t>
            </a:r>
            <a:endParaRPr lang="cs-CZ" sz="3200" dirty="0" smtClean="0">
              <a:latin typeface="Bookman Old Style" pitchFamily="18" charset="0"/>
            </a:endParaRPr>
          </a:p>
          <a:p>
            <a:r>
              <a:rPr lang="cs-CZ" sz="3200" b="1" i="1" dirty="0" smtClean="0">
                <a:latin typeface="Bookman Old Style" pitchFamily="18" charset="0"/>
              </a:rPr>
              <a:t>1 l = 100 cl			1 cl = 0,01 l</a:t>
            </a:r>
          </a:p>
          <a:p>
            <a:endParaRPr lang="cs-CZ" sz="3200" dirty="0" smtClean="0">
              <a:latin typeface="Bookman Old Style" pitchFamily="18" charset="0"/>
            </a:endParaRPr>
          </a:p>
          <a:p>
            <a:r>
              <a:rPr lang="cs-CZ" sz="3200" b="1" dirty="0" err="1">
                <a:solidFill>
                  <a:srgbClr val="FF0000"/>
                </a:solidFill>
                <a:latin typeface="Bookman Old Style" pitchFamily="18" charset="0"/>
              </a:rPr>
              <a:t>d</a:t>
            </a:r>
            <a:r>
              <a:rPr lang="cs-CZ" sz="3200" b="1" dirty="0" err="1" smtClean="0">
                <a:solidFill>
                  <a:srgbClr val="FF0000"/>
                </a:solidFill>
                <a:latin typeface="Bookman Old Style" pitchFamily="18" charset="0"/>
              </a:rPr>
              <a:t>eciliter</a:t>
            </a:r>
            <a:r>
              <a:rPr lang="cs-CZ" sz="3200" b="1" dirty="0">
                <a:solidFill>
                  <a:srgbClr val="FF0000"/>
                </a:solidFill>
                <a:latin typeface="Bookman Old Style" pitchFamily="18" charset="0"/>
              </a:rPr>
              <a:t>	</a:t>
            </a:r>
            <a:r>
              <a:rPr lang="cs-CZ" sz="3200" b="1" dirty="0" smtClean="0">
                <a:solidFill>
                  <a:srgbClr val="FF0000"/>
                </a:solidFill>
                <a:latin typeface="Bookman Old Style" pitchFamily="18" charset="0"/>
              </a:rPr>
              <a:t>	 dl</a:t>
            </a:r>
          </a:p>
          <a:p>
            <a:r>
              <a:rPr lang="cs-CZ" sz="3200" b="1" i="1" dirty="0">
                <a:latin typeface="Bookman Old Style" pitchFamily="18" charset="0"/>
              </a:rPr>
              <a:t>1 l = </a:t>
            </a:r>
            <a:r>
              <a:rPr lang="cs-CZ" sz="3200" b="1" i="1" dirty="0" smtClean="0">
                <a:latin typeface="Bookman Old Style" pitchFamily="18" charset="0"/>
              </a:rPr>
              <a:t>10 dl			1 dl = 0,1 l</a:t>
            </a:r>
          </a:p>
          <a:p>
            <a:endParaRPr lang="cs-CZ" sz="3200" dirty="0">
              <a:latin typeface="Bookman Old Style" pitchFamily="18" charset="0"/>
            </a:endParaRPr>
          </a:p>
          <a:p>
            <a:r>
              <a:rPr lang="cs-CZ" sz="3200" b="1" dirty="0" err="1">
                <a:solidFill>
                  <a:srgbClr val="FF0000"/>
                </a:solidFill>
                <a:latin typeface="Bookman Old Style" pitchFamily="18" charset="0"/>
              </a:rPr>
              <a:t>h</a:t>
            </a:r>
            <a:r>
              <a:rPr lang="cs-CZ" sz="3200" b="1" dirty="0" err="1" smtClean="0">
                <a:solidFill>
                  <a:srgbClr val="FF0000"/>
                </a:solidFill>
                <a:latin typeface="Bookman Old Style" pitchFamily="18" charset="0"/>
              </a:rPr>
              <a:t>ektoliter</a:t>
            </a:r>
            <a:r>
              <a:rPr lang="cs-CZ" sz="3200" b="1" dirty="0">
                <a:solidFill>
                  <a:srgbClr val="FF0000"/>
                </a:solidFill>
                <a:latin typeface="Bookman Old Style" pitchFamily="18" charset="0"/>
              </a:rPr>
              <a:t>	</a:t>
            </a:r>
            <a:r>
              <a:rPr lang="cs-CZ" sz="3200" b="1" dirty="0" smtClean="0">
                <a:solidFill>
                  <a:srgbClr val="FF0000"/>
                </a:solidFill>
                <a:latin typeface="Bookman Old Style" pitchFamily="18" charset="0"/>
              </a:rPr>
              <a:t>  hl</a:t>
            </a:r>
          </a:p>
          <a:p>
            <a:r>
              <a:rPr lang="cs-CZ" sz="3200" b="1" i="1" dirty="0" smtClean="0">
                <a:latin typeface="Bookman Old Style" pitchFamily="18" charset="0"/>
              </a:rPr>
              <a:t>1 l = 0,01 hl			1 hl = 100 l</a:t>
            </a:r>
            <a:endParaRPr lang="cs-CZ" sz="3200" b="1" i="1" dirty="0">
              <a:latin typeface="Bookman Old Style" pitchFamily="18" charset="0"/>
            </a:endParaRPr>
          </a:p>
          <a:p>
            <a:r>
              <a:rPr lang="cs-CZ" sz="3200" dirty="0" smtClean="0">
                <a:latin typeface="Bookman Old Style" pitchFamily="18" charset="0"/>
              </a:rPr>
              <a:t> </a:t>
            </a:r>
            <a:endParaRPr lang="cs-CZ" sz="3200" dirty="0">
              <a:latin typeface="Bookman Old Style" pitchFamily="18" charset="0"/>
            </a:endParaRPr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1992288" y="980728"/>
            <a:ext cx="857256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ovacia šípka 7"/>
          <p:cNvCxnSpPr/>
          <p:nvPr/>
        </p:nvCxnSpPr>
        <p:spPr>
          <a:xfrm>
            <a:off x="2144688" y="2574727"/>
            <a:ext cx="857256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>
            <a:off x="1998616" y="4150668"/>
            <a:ext cx="857256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>
            <a:off x="2297088" y="5589240"/>
            <a:ext cx="704856" cy="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848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0"/>
            <a:ext cx="9144000" cy="2427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800"/>
              </a:lnSpc>
            </a:pP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Na meranie objemu kvapalín sa používajú odmerné valce</a:t>
            </a:r>
            <a:r>
              <a:rPr lang="sk-SK" sz="3200" b="1" dirty="0" smtClean="0">
                <a:latin typeface="Bookman Old Style" pitchFamily="18" charset="0"/>
              </a:rPr>
              <a:t>, </a:t>
            </a:r>
          </a:p>
          <a:p>
            <a:pPr algn="ctr">
              <a:lnSpc>
                <a:spcPts val="4800"/>
              </a:lnSpc>
            </a:pPr>
            <a:r>
              <a:rPr lang="sk-SK" sz="3200" b="1" dirty="0" smtClean="0">
                <a:latin typeface="Bookman Old Style" pitchFamily="18" charset="0"/>
              </a:rPr>
              <a:t>ktoré môžu merať rôzne objemy kvapalín.</a:t>
            </a:r>
          </a:p>
          <a:p>
            <a:pPr algn="ctr">
              <a:lnSpc>
                <a:spcPts val="4200"/>
              </a:lnSpc>
            </a:pPr>
            <a:endParaRPr lang="sk-SK" sz="2800" b="1" dirty="0">
              <a:latin typeface="Bookman Old Style" pitchFamily="18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2" cstate="print"/>
          <a:srcRect t="4333" b="5121"/>
          <a:stretch/>
        </p:blipFill>
        <p:spPr>
          <a:xfrm>
            <a:off x="2195736" y="2060848"/>
            <a:ext cx="5089748" cy="4608512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51520" y="764704"/>
            <a:ext cx="8712968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k-SK" sz="3200" b="1" dirty="0" smtClean="0">
                <a:solidFill>
                  <a:srgbClr val="FF0000"/>
                </a:solidFill>
                <a:latin typeface="Bookman Old Style" pitchFamily="18" charset="0"/>
              </a:rPr>
              <a:t>Pred meraním zisťujeme: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sk-SK" sz="3200" b="1" dirty="0" smtClean="0">
                <a:latin typeface="Bookman Old Style" pitchFamily="18" charset="0"/>
              </a:rPr>
              <a:t>v akých jednotkách je stupnica,   </a:t>
            </a:r>
            <a:endParaRPr lang="sk-SK" sz="3200" b="1" baseline="30000" dirty="0" smtClean="0">
              <a:latin typeface="Bookman Old Style" pitchFamily="18" charset="0"/>
            </a:endParaRP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sk-SK" sz="3200" b="1" dirty="0" smtClean="0">
                <a:latin typeface="Bookman Old Style" pitchFamily="18" charset="0"/>
              </a:rPr>
              <a:t>merací rozsah (od – do),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sk-SK" sz="3200" b="1" dirty="0" smtClean="0">
                <a:latin typeface="Bookman Old Style" pitchFamily="18" charset="0"/>
              </a:rPr>
              <a:t>objem, ktorý zodpovedá 1 dieliku,</a:t>
            </a: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sk-SK" sz="3200" b="1" dirty="0" smtClean="0">
                <a:latin typeface="Bookman Old Style" pitchFamily="18" charset="0"/>
              </a:rPr>
              <a:t>odchýlku merania – (</a:t>
            </a:r>
            <a:r>
              <a:rPr lang="sk-SK" sz="3200" b="1" smtClean="0">
                <a:latin typeface="Bookman Old Style" pitchFamily="18" charset="0"/>
              </a:rPr>
              <a:t>polovica hodnoty najmenšieho </a:t>
            </a:r>
            <a:r>
              <a:rPr lang="sk-SK" sz="3200" b="1" dirty="0" smtClean="0">
                <a:latin typeface="Bookman Old Style" pitchFamily="18" charset="0"/>
              </a:rPr>
              <a:t>dielika stupnice).</a:t>
            </a:r>
          </a:p>
          <a:p>
            <a:pPr algn="ctr">
              <a:lnSpc>
                <a:spcPts val="4200"/>
              </a:lnSpc>
            </a:pPr>
            <a:endParaRPr lang="cs-CZ" sz="28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8384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516" y="116632"/>
            <a:ext cx="8712968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Pravidlá</a:t>
            </a:r>
            <a:r>
              <a:rPr lang="sk-SK" sz="36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správneho merania objemu kvapalín</a:t>
            </a:r>
            <a:endParaRPr lang="sk-SK" sz="36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1056416"/>
            <a:ext cx="9144000" cy="5116654"/>
          </a:xfrm>
        </p:spPr>
        <p:txBody>
          <a:bodyPr>
            <a:normAutofit/>
          </a:bodyPr>
          <a:lstStyle/>
          <a:p>
            <a:r>
              <a:rPr lang="sk-SK" sz="2800" b="1" dirty="0" smtClean="0">
                <a:latin typeface="Bookman Old Style" panose="02050604050505020204" pitchFamily="18" charset="0"/>
              </a:rPr>
              <a:t>Odmerný valec položíme na vodorovnú podložku</a:t>
            </a:r>
          </a:p>
          <a:p>
            <a:r>
              <a:rPr lang="sk-SK" sz="2800" b="1" dirty="0" smtClean="0">
                <a:latin typeface="Bookman Old Style" panose="02050604050505020204" pitchFamily="18" charset="0"/>
              </a:rPr>
              <a:t>Pri odčítaní objemu pozeráme na odmerný valec kolmo</a:t>
            </a:r>
          </a:p>
          <a:p>
            <a:r>
              <a:rPr lang="sk-SK" sz="2800" b="1" dirty="0" smtClean="0">
                <a:latin typeface="Bookman Old Style" panose="02050604050505020204" pitchFamily="18" charset="0"/>
              </a:rPr>
              <a:t>Z dvoch hladín, ktoré vidíme je správna tá spodná</a:t>
            </a:r>
          </a:p>
          <a:p>
            <a:r>
              <a:rPr lang="sk-SK" sz="2800" b="1" dirty="0" smtClean="0">
                <a:latin typeface="Bookman Old Style" panose="02050604050505020204" pitchFamily="18" charset="0"/>
              </a:rPr>
              <a:t>Nameraný objem správne zapíšeme:</a:t>
            </a:r>
          </a:p>
          <a:p>
            <a:endParaRPr lang="sk-SK" sz="2800" b="1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sk-SK" sz="2800" dirty="0" smtClean="0">
                <a:latin typeface="Bookman Old Style" panose="02050604050505020204" pitchFamily="18" charset="0"/>
              </a:rPr>
              <a:t>				                   		</a:t>
            </a:r>
            <a:r>
              <a:rPr lang="sk-SK" sz="2800" b="1" dirty="0" smtClean="0">
                <a:latin typeface="Bookman Old Style" panose="02050604050505020204" pitchFamily="18" charset="0"/>
              </a:rPr>
              <a:t>V = 32 ml</a:t>
            </a:r>
            <a:endParaRPr lang="sk-SK" sz="2800" b="1" dirty="0">
              <a:latin typeface="Bookman Old Style" panose="02050604050505020204" pitchFamily="18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4357694"/>
            <a:ext cx="3539496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BlokTextu 9"/>
          <p:cNvSpPr txBox="1"/>
          <p:nvPr/>
        </p:nvSpPr>
        <p:spPr>
          <a:xfrm>
            <a:off x="4337631" y="4941168"/>
            <a:ext cx="164307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32 ml</a:t>
            </a:r>
            <a:endParaRPr lang="sk-SK" sz="3200" b="1" dirty="0"/>
          </a:p>
        </p:txBody>
      </p:sp>
    </p:spTree>
    <p:extLst>
      <p:ext uri="{BB962C8B-B14F-4D97-AF65-F5344CB8AC3E}">
        <p14:creationId xmlns:p14="http://schemas.microsoft.com/office/powerpoint/2010/main" val="388146651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39750" y="188913"/>
            <a:ext cx="2087563" cy="48974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1042988" y="49403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042988" y="47958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1042988" y="46529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827088" y="4364038"/>
            <a:ext cx="1441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27088" y="3644900"/>
            <a:ext cx="1441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27088" y="2924175"/>
            <a:ext cx="1441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827088" y="2203450"/>
            <a:ext cx="1441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827088" y="1484313"/>
            <a:ext cx="1441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827088" y="763588"/>
            <a:ext cx="1441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1042988" y="45085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1042988" y="42195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1042988" y="407511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1042988" y="39322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1042988" y="37877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1042988" y="35004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1042988" y="33559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1042988" y="32131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1042988" y="30686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1042988" y="277971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1042988" y="263525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1042988" y="24923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042988" y="234791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1042988" y="20605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1042988" y="191611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>
            <a:off x="1042988" y="17732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1042988" y="16287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1042988" y="133985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1042988" y="119538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1042988" y="105251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1042988" y="90805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1979613" y="3787775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10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1979613" y="3068638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20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1979613" y="2276475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30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2051050" y="1555750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40</a:t>
            </a: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2051050" y="836613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50</a:t>
            </a: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179388" y="5013325"/>
            <a:ext cx="4392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1 dielik = 2 ml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5508104" y="1628800"/>
            <a:ext cx="2663825" cy="4897438"/>
            <a:chOff x="3470" y="346"/>
            <a:chExt cx="1315" cy="3085"/>
          </a:xfrm>
        </p:grpSpPr>
        <p:sp>
          <p:nvSpPr>
            <p:cNvPr id="25641" name="Rectangle 41"/>
            <p:cNvSpPr>
              <a:spLocks noChangeArrowheads="1"/>
            </p:cNvSpPr>
            <p:nvPr/>
          </p:nvSpPr>
          <p:spPr bwMode="auto">
            <a:xfrm>
              <a:off x="3470" y="346"/>
              <a:ext cx="1315" cy="308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5642" name="Line 42"/>
            <p:cNvSpPr>
              <a:spLocks noChangeShapeType="1"/>
            </p:cNvSpPr>
            <p:nvPr/>
          </p:nvSpPr>
          <p:spPr bwMode="auto">
            <a:xfrm>
              <a:off x="3787" y="3340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43" name="Line 43"/>
            <p:cNvSpPr>
              <a:spLocks noChangeShapeType="1"/>
            </p:cNvSpPr>
            <p:nvPr/>
          </p:nvSpPr>
          <p:spPr bwMode="auto">
            <a:xfrm>
              <a:off x="3787" y="3249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44" name="Line 44"/>
            <p:cNvSpPr>
              <a:spLocks noChangeShapeType="1"/>
            </p:cNvSpPr>
            <p:nvPr/>
          </p:nvSpPr>
          <p:spPr bwMode="auto">
            <a:xfrm>
              <a:off x="3787" y="3159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45" name="Line 45"/>
            <p:cNvSpPr>
              <a:spLocks noChangeShapeType="1"/>
            </p:cNvSpPr>
            <p:nvPr/>
          </p:nvSpPr>
          <p:spPr bwMode="auto">
            <a:xfrm>
              <a:off x="3651" y="2977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46" name="Line 46"/>
            <p:cNvSpPr>
              <a:spLocks noChangeShapeType="1"/>
            </p:cNvSpPr>
            <p:nvPr/>
          </p:nvSpPr>
          <p:spPr bwMode="auto">
            <a:xfrm>
              <a:off x="3651" y="2524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47" name="Line 47"/>
            <p:cNvSpPr>
              <a:spLocks noChangeShapeType="1"/>
            </p:cNvSpPr>
            <p:nvPr/>
          </p:nvSpPr>
          <p:spPr bwMode="auto">
            <a:xfrm>
              <a:off x="3651" y="2070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48" name="Line 48"/>
            <p:cNvSpPr>
              <a:spLocks noChangeShapeType="1"/>
            </p:cNvSpPr>
            <p:nvPr/>
          </p:nvSpPr>
          <p:spPr bwMode="auto">
            <a:xfrm>
              <a:off x="3651" y="1616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49" name="Line 49"/>
            <p:cNvSpPr>
              <a:spLocks noChangeShapeType="1"/>
            </p:cNvSpPr>
            <p:nvPr/>
          </p:nvSpPr>
          <p:spPr bwMode="auto">
            <a:xfrm>
              <a:off x="3651" y="1163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50" name="Line 50"/>
            <p:cNvSpPr>
              <a:spLocks noChangeShapeType="1"/>
            </p:cNvSpPr>
            <p:nvPr/>
          </p:nvSpPr>
          <p:spPr bwMode="auto">
            <a:xfrm>
              <a:off x="3651" y="709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51" name="Line 51"/>
            <p:cNvSpPr>
              <a:spLocks noChangeShapeType="1"/>
            </p:cNvSpPr>
            <p:nvPr/>
          </p:nvSpPr>
          <p:spPr bwMode="auto">
            <a:xfrm>
              <a:off x="3787" y="306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52" name="Line 52"/>
            <p:cNvSpPr>
              <a:spLocks noChangeShapeType="1"/>
            </p:cNvSpPr>
            <p:nvPr/>
          </p:nvSpPr>
          <p:spPr bwMode="auto">
            <a:xfrm>
              <a:off x="3787" y="2886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53" name="Line 53"/>
            <p:cNvSpPr>
              <a:spLocks noChangeShapeType="1"/>
            </p:cNvSpPr>
            <p:nvPr/>
          </p:nvSpPr>
          <p:spPr bwMode="auto">
            <a:xfrm>
              <a:off x="3787" y="2795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54" name="Line 54"/>
            <p:cNvSpPr>
              <a:spLocks noChangeShapeType="1"/>
            </p:cNvSpPr>
            <p:nvPr/>
          </p:nvSpPr>
          <p:spPr bwMode="auto">
            <a:xfrm>
              <a:off x="3787" y="2705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55" name="Line 55"/>
            <p:cNvSpPr>
              <a:spLocks noChangeShapeType="1"/>
            </p:cNvSpPr>
            <p:nvPr/>
          </p:nvSpPr>
          <p:spPr bwMode="auto">
            <a:xfrm>
              <a:off x="3787" y="2614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56" name="Line 56"/>
            <p:cNvSpPr>
              <a:spLocks noChangeShapeType="1"/>
            </p:cNvSpPr>
            <p:nvPr/>
          </p:nvSpPr>
          <p:spPr bwMode="auto">
            <a:xfrm>
              <a:off x="3787" y="2433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57" name="Line 57"/>
            <p:cNvSpPr>
              <a:spLocks noChangeShapeType="1"/>
            </p:cNvSpPr>
            <p:nvPr/>
          </p:nvSpPr>
          <p:spPr bwMode="auto">
            <a:xfrm>
              <a:off x="3787" y="2342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58" name="Line 58"/>
            <p:cNvSpPr>
              <a:spLocks noChangeShapeType="1"/>
            </p:cNvSpPr>
            <p:nvPr/>
          </p:nvSpPr>
          <p:spPr bwMode="auto">
            <a:xfrm>
              <a:off x="3787" y="2252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59" name="Line 59"/>
            <p:cNvSpPr>
              <a:spLocks noChangeShapeType="1"/>
            </p:cNvSpPr>
            <p:nvPr/>
          </p:nvSpPr>
          <p:spPr bwMode="auto">
            <a:xfrm>
              <a:off x="3787" y="2161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60" name="Line 60"/>
            <p:cNvSpPr>
              <a:spLocks noChangeShapeType="1"/>
            </p:cNvSpPr>
            <p:nvPr/>
          </p:nvSpPr>
          <p:spPr bwMode="auto">
            <a:xfrm>
              <a:off x="3787" y="1979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61" name="Line 61"/>
            <p:cNvSpPr>
              <a:spLocks noChangeShapeType="1"/>
            </p:cNvSpPr>
            <p:nvPr/>
          </p:nvSpPr>
          <p:spPr bwMode="auto">
            <a:xfrm>
              <a:off x="3787" y="188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62" name="Line 62"/>
            <p:cNvSpPr>
              <a:spLocks noChangeShapeType="1"/>
            </p:cNvSpPr>
            <p:nvPr/>
          </p:nvSpPr>
          <p:spPr bwMode="auto">
            <a:xfrm>
              <a:off x="3787" y="179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63" name="Line 63"/>
            <p:cNvSpPr>
              <a:spLocks noChangeShapeType="1"/>
            </p:cNvSpPr>
            <p:nvPr/>
          </p:nvSpPr>
          <p:spPr bwMode="auto">
            <a:xfrm>
              <a:off x="3787" y="1707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64" name="Line 64"/>
            <p:cNvSpPr>
              <a:spLocks noChangeShapeType="1"/>
            </p:cNvSpPr>
            <p:nvPr/>
          </p:nvSpPr>
          <p:spPr bwMode="auto">
            <a:xfrm>
              <a:off x="3787" y="1526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65" name="Line 65"/>
            <p:cNvSpPr>
              <a:spLocks noChangeShapeType="1"/>
            </p:cNvSpPr>
            <p:nvPr/>
          </p:nvSpPr>
          <p:spPr bwMode="auto">
            <a:xfrm>
              <a:off x="3787" y="1435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66" name="Line 66"/>
            <p:cNvSpPr>
              <a:spLocks noChangeShapeType="1"/>
            </p:cNvSpPr>
            <p:nvPr/>
          </p:nvSpPr>
          <p:spPr bwMode="auto">
            <a:xfrm>
              <a:off x="3787" y="1345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67" name="Line 67"/>
            <p:cNvSpPr>
              <a:spLocks noChangeShapeType="1"/>
            </p:cNvSpPr>
            <p:nvPr/>
          </p:nvSpPr>
          <p:spPr bwMode="auto">
            <a:xfrm>
              <a:off x="3787" y="1254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68" name="Line 68"/>
            <p:cNvSpPr>
              <a:spLocks noChangeShapeType="1"/>
            </p:cNvSpPr>
            <p:nvPr/>
          </p:nvSpPr>
          <p:spPr bwMode="auto">
            <a:xfrm>
              <a:off x="3787" y="1072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69" name="Line 69"/>
            <p:cNvSpPr>
              <a:spLocks noChangeShapeType="1"/>
            </p:cNvSpPr>
            <p:nvPr/>
          </p:nvSpPr>
          <p:spPr bwMode="auto">
            <a:xfrm>
              <a:off x="3787" y="981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70" name="Line 70"/>
            <p:cNvSpPr>
              <a:spLocks noChangeShapeType="1"/>
            </p:cNvSpPr>
            <p:nvPr/>
          </p:nvSpPr>
          <p:spPr bwMode="auto">
            <a:xfrm>
              <a:off x="3787" y="891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5671" name="Line 71"/>
            <p:cNvSpPr>
              <a:spLocks noChangeShapeType="1"/>
            </p:cNvSpPr>
            <p:nvPr/>
          </p:nvSpPr>
          <p:spPr bwMode="auto">
            <a:xfrm>
              <a:off x="3787" y="800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25672" name="Text Box 72"/>
          <p:cNvSpPr txBox="1">
            <a:spLocks noChangeArrowheads="1"/>
          </p:cNvSpPr>
          <p:nvPr/>
        </p:nvSpPr>
        <p:spPr bwMode="auto">
          <a:xfrm>
            <a:off x="7452320" y="5157192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/>
              <a:t>20</a:t>
            </a:r>
          </a:p>
        </p:txBody>
      </p:sp>
      <p:sp>
        <p:nvSpPr>
          <p:cNvPr id="25673" name="Text Box 73"/>
          <p:cNvSpPr txBox="1">
            <a:spLocks noChangeArrowheads="1"/>
          </p:cNvSpPr>
          <p:nvPr/>
        </p:nvSpPr>
        <p:spPr bwMode="auto">
          <a:xfrm>
            <a:off x="7452320" y="4581128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/>
              <a:t>40</a:t>
            </a:r>
          </a:p>
        </p:txBody>
      </p:sp>
      <p:sp>
        <p:nvSpPr>
          <p:cNvPr id="25674" name="Text Box 74"/>
          <p:cNvSpPr txBox="1">
            <a:spLocks noChangeArrowheads="1"/>
          </p:cNvSpPr>
          <p:nvPr/>
        </p:nvSpPr>
        <p:spPr bwMode="auto">
          <a:xfrm>
            <a:off x="7452320" y="3717032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60</a:t>
            </a:r>
          </a:p>
        </p:txBody>
      </p:sp>
      <p:sp>
        <p:nvSpPr>
          <p:cNvPr id="25675" name="Text Box 75"/>
          <p:cNvSpPr txBox="1">
            <a:spLocks noChangeArrowheads="1"/>
          </p:cNvSpPr>
          <p:nvPr/>
        </p:nvSpPr>
        <p:spPr bwMode="auto">
          <a:xfrm>
            <a:off x="7452320" y="3068960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/>
              <a:t>80</a:t>
            </a:r>
          </a:p>
        </p:txBody>
      </p:sp>
      <p:sp>
        <p:nvSpPr>
          <p:cNvPr id="25676" name="Text Box 76"/>
          <p:cNvSpPr txBox="1">
            <a:spLocks noChangeArrowheads="1"/>
          </p:cNvSpPr>
          <p:nvPr/>
        </p:nvSpPr>
        <p:spPr bwMode="auto">
          <a:xfrm>
            <a:off x="7380312" y="2276872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/>
              <a:t>100</a:t>
            </a:r>
          </a:p>
        </p:txBody>
      </p:sp>
      <p:sp>
        <p:nvSpPr>
          <p:cNvPr id="25678" name="Text Box 78"/>
          <p:cNvSpPr txBox="1">
            <a:spLocks noChangeArrowheads="1"/>
          </p:cNvSpPr>
          <p:nvPr/>
        </p:nvSpPr>
        <p:spPr bwMode="auto">
          <a:xfrm>
            <a:off x="3707904" y="0"/>
            <a:ext cx="4392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/>
              <a:t>1 dielik = 4 ml</a:t>
            </a:r>
          </a:p>
        </p:txBody>
      </p:sp>
      <p:sp>
        <p:nvSpPr>
          <p:cNvPr id="25679" name="Text Box 79"/>
          <p:cNvSpPr txBox="1">
            <a:spLocks noChangeArrowheads="1"/>
          </p:cNvSpPr>
          <p:nvPr/>
        </p:nvSpPr>
        <p:spPr bwMode="auto">
          <a:xfrm>
            <a:off x="250825" y="5589588"/>
            <a:ext cx="4392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>
                <a:solidFill>
                  <a:srgbClr val="990000"/>
                </a:solidFill>
              </a:rPr>
              <a:t>2 - 60 ml</a:t>
            </a:r>
          </a:p>
        </p:txBody>
      </p:sp>
      <p:sp>
        <p:nvSpPr>
          <p:cNvPr id="25680" name="Text Box 80"/>
          <p:cNvSpPr txBox="1">
            <a:spLocks noChangeArrowheads="1"/>
          </p:cNvSpPr>
          <p:nvPr/>
        </p:nvSpPr>
        <p:spPr bwMode="auto">
          <a:xfrm>
            <a:off x="3779912" y="620688"/>
            <a:ext cx="4392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>
                <a:solidFill>
                  <a:srgbClr val="990000"/>
                </a:solidFill>
              </a:rPr>
              <a:t>4 – 120  ml</a:t>
            </a:r>
          </a:p>
        </p:txBody>
      </p:sp>
      <p:sp>
        <p:nvSpPr>
          <p:cNvPr id="25681" name="Text Box 81"/>
          <p:cNvSpPr txBox="1">
            <a:spLocks noChangeArrowheads="1"/>
          </p:cNvSpPr>
          <p:nvPr/>
        </p:nvSpPr>
        <p:spPr bwMode="auto">
          <a:xfrm>
            <a:off x="250825" y="6156325"/>
            <a:ext cx="4392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>
                <a:solidFill>
                  <a:srgbClr val="990000"/>
                </a:solidFill>
              </a:rPr>
              <a:t>1 ml</a:t>
            </a:r>
          </a:p>
        </p:txBody>
      </p:sp>
      <p:sp>
        <p:nvSpPr>
          <p:cNvPr id="25682" name="Text Box 82"/>
          <p:cNvSpPr txBox="1">
            <a:spLocks noChangeArrowheads="1"/>
          </p:cNvSpPr>
          <p:nvPr/>
        </p:nvSpPr>
        <p:spPr bwMode="auto">
          <a:xfrm>
            <a:off x="3851920" y="1196752"/>
            <a:ext cx="4392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 dirty="0">
                <a:solidFill>
                  <a:srgbClr val="990000"/>
                </a:solidFill>
              </a:rPr>
              <a:t>2 ml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0" grpId="0"/>
      <p:bldP spid="25678" grpId="0"/>
      <p:bldP spid="25679" grpId="0"/>
      <p:bldP spid="25680" grpId="0"/>
      <p:bldP spid="25681" grpId="0"/>
      <p:bldP spid="256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3700" y="1960563"/>
            <a:ext cx="1223963" cy="4897437"/>
            <a:chOff x="3470" y="346"/>
            <a:chExt cx="1315" cy="3085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3470" y="346"/>
              <a:ext cx="1315" cy="308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3787" y="3340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>
              <a:off x="3787" y="3249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3787" y="3159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3651" y="2977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>
              <a:off x="3651" y="2524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>
              <a:off x="3651" y="2070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>
              <a:off x="3651" y="1616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>
              <a:off x="3651" y="1163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38" name="Line 14"/>
            <p:cNvSpPr>
              <a:spLocks noChangeShapeType="1"/>
            </p:cNvSpPr>
            <p:nvPr/>
          </p:nvSpPr>
          <p:spPr bwMode="auto">
            <a:xfrm>
              <a:off x="3651" y="709"/>
              <a:ext cx="9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39" name="Line 15"/>
            <p:cNvSpPr>
              <a:spLocks noChangeShapeType="1"/>
            </p:cNvSpPr>
            <p:nvPr/>
          </p:nvSpPr>
          <p:spPr bwMode="auto">
            <a:xfrm>
              <a:off x="3787" y="306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40" name="Line 16"/>
            <p:cNvSpPr>
              <a:spLocks noChangeShapeType="1"/>
            </p:cNvSpPr>
            <p:nvPr/>
          </p:nvSpPr>
          <p:spPr bwMode="auto">
            <a:xfrm>
              <a:off x="3787" y="2886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3787" y="2795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>
              <a:off x="3787" y="2705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>
              <a:off x="3787" y="2614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>
              <a:off x="3787" y="2433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45" name="Line 21"/>
            <p:cNvSpPr>
              <a:spLocks noChangeShapeType="1"/>
            </p:cNvSpPr>
            <p:nvPr/>
          </p:nvSpPr>
          <p:spPr bwMode="auto">
            <a:xfrm>
              <a:off x="3787" y="2342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46" name="Line 22"/>
            <p:cNvSpPr>
              <a:spLocks noChangeShapeType="1"/>
            </p:cNvSpPr>
            <p:nvPr/>
          </p:nvSpPr>
          <p:spPr bwMode="auto">
            <a:xfrm>
              <a:off x="3787" y="2252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47" name="Line 23"/>
            <p:cNvSpPr>
              <a:spLocks noChangeShapeType="1"/>
            </p:cNvSpPr>
            <p:nvPr/>
          </p:nvSpPr>
          <p:spPr bwMode="auto">
            <a:xfrm>
              <a:off x="3787" y="2161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>
              <a:off x="3787" y="1979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>
              <a:off x="3787" y="188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>
              <a:off x="3787" y="1798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>
              <a:off x="3787" y="1707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>
              <a:off x="3787" y="1526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auto">
            <a:xfrm>
              <a:off x="3787" y="1435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54" name="Line 30"/>
            <p:cNvSpPr>
              <a:spLocks noChangeShapeType="1"/>
            </p:cNvSpPr>
            <p:nvPr/>
          </p:nvSpPr>
          <p:spPr bwMode="auto">
            <a:xfrm>
              <a:off x="3787" y="1345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55" name="Line 31"/>
            <p:cNvSpPr>
              <a:spLocks noChangeShapeType="1"/>
            </p:cNvSpPr>
            <p:nvPr/>
          </p:nvSpPr>
          <p:spPr bwMode="auto">
            <a:xfrm>
              <a:off x="3787" y="1254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56" name="Line 32"/>
            <p:cNvSpPr>
              <a:spLocks noChangeShapeType="1"/>
            </p:cNvSpPr>
            <p:nvPr/>
          </p:nvSpPr>
          <p:spPr bwMode="auto">
            <a:xfrm>
              <a:off x="3787" y="1072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57" name="Line 33"/>
            <p:cNvSpPr>
              <a:spLocks noChangeShapeType="1"/>
            </p:cNvSpPr>
            <p:nvPr/>
          </p:nvSpPr>
          <p:spPr bwMode="auto">
            <a:xfrm>
              <a:off x="3787" y="981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58" name="Line 34"/>
            <p:cNvSpPr>
              <a:spLocks noChangeShapeType="1"/>
            </p:cNvSpPr>
            <p:nvPr/>
          </p:nvSpPr>
          <p:spPr bwMode="auto">
            <a:xfrm>
              <a:off x="3787" y="891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  <p:sp>
          <p:nvSpPr>
            <p:cNvPr id="26659" name="Line 35"/>
            <p:cNvSpPr>
              <a:spLocks noChangeShapeType="1"/>
            </p:cNvSpPr>
            <p:nvPr/>
          </p:nvSpPr>
          <p:spPr bwMode="auto">
            <a:xfrm>
              <a:off x="3787" y="800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1187450" y="5559425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1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1187450" y="4840288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2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1187450" y="4048125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3</a:t>
            </a: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1258888" y="3327400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4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1258888" y="2608263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5</a:t>
            </a: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0" y="0"/>
            <a:ext cx="4824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1 dielik = 0,2 ml</a:t>
            </a:r>
          </a:p>
        </p:txBody>
      </p:sp>
      <p:sp>
        <p:nvSpPr>
          <p:cNvPr id="26667" name="Rectangle 43"/>
          <p:cNvSpPr>
            <a:spLocks noChangeArrowheads="1"/>
          </p:cNvSpPr>
          <p:nvPr/>
        </p:nvSpPr>
        <p:spPr bwMode="auto">
          <a:xfrm>
            <a:off x="6732588" y="0"/>
            <a:ext cx="1223962" cy="48974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k-SK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6732588" y="4392613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677" name="Line 53"/>
          <p:cNvSpPr>
            <a:spLocks noChangeShapeType="1"/>
          </p:cNvSpPr>
          <p:nvPr/>
        </p:nvSpPr>
        <p:spPr bwMode="auto">
          <a:xfrm>
            <a:off x="6732588" y="4681538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698" name="Line 74"/>
          <p:cNvSpPr>
            <a:spLocks noChangeShapeType="1"/>
          </p:cNvSpPr>
          <p:nvPr/>
        </p:nvSpPr>
        <p:spPr bwMode="auto">
          <a:xfrm>
            <a:off x="6732588" y="3673475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699" name="Line 75"/>
          <p:cNvSpPr>
            <a:spLocks noChangeShapeType="1"/>
          </p:cNvSpPr>
          <p:nvPr/>
        </p:nvSpPr>
        <p:spPr bwMode="auto">
          <a:xfrm>
            <a:off x="6732588" y="403225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700" name="Line 76"/>
          <p:cNvSpPr>
            <a:spLocks noChangeShapeType="1"/>
          </p:cNvSpPr>
          <p:nvPr/>
        </p:nvSpPr>
        <p:spPr bwMode="auto">
          <a:xfrm>
            <a:off x="6732588" y="2952750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701" name="Line 77"/>
          <p:cNvSpPr>
            <a:spLocks noChangeShapeType="1"/>
          </p:cNvSpPr>
          <p:nvPr/>
        </p:nvSpPr>
        <p:spPr bwMode="auto">
          <a:xfrm>
            <a:off x="6732588" y="33115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702" name="Line 78"/>
          <p:cNvSpPr>
            <a:spLocks noChangeShapeType="1"/>
          </p:cNvSpPr>
          <p:nvPr/>
        </p:nvSpPr>
        <p:spPr bwMode="auto">
          <a:xfrm>
            <a:off x="6732588" y="2232025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703" name="Line 79"/>
          <p:cNvSpPr>
            <a:spLocks noChangeShapeType="1"/>
          </p:cNvSpPr>
          <p:nvPr/>
        </p:nvSpPr>
        <p:spPr bwMode="auto">
          <a:xfrm>
            <a:off x="6732588" y="25908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704" name="Line 80"/>
          <p:cNvSpPr>
            <a:spLocks noChangeShapeType="1"/>
          </p:cNvSpPr>
          <p:nvPr/>
        </p:nvSpPr>
        <p:spPr bwMode="auto">
          <a:xfrm>
            <a:off x="6732588" y="1512888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705" name="Line 81"/>
          <p:cNvSpPr>
            <a:spLocks noChangeShapeType="1"/>
          </p:cNvSpPr>
          <p:nvPr/>
        </p:nvSpPr>
        <p:spPr bwMode="auto">
          <a:xfrm>
            <a:off x="6732588" y="18716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706" name="Line 82"/>
          <p:cNvSpPr>
            <a:spLocks noChangeShapeType="1"/>
          </p:cNvSpPr>
          <p:nvPr/>
        </p:nvSpPr>
        <p:spPr bwMode="auto">
          <a:xfrm>
            <a:off x="6732588" y="792163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707" name="Line 83"/>
          <p:cNvSpPr>
            <a:spLocks noChangeShapeType="1"/>
          </p:cNvSpPr>
          <p:nvPr/>
        </p:nvSpPr>
        <p:spPr bwMode="auto">
          <a:xfrm>
            <a:off x="6732588" y="11509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sk-SK"/>
          </a:p>
        </p:txBody>
      </p:sp>
      <p:sp>
        <p:nvSpPr>
          <p:cNvPr id="26708" name="Text Box 84"/>
          <p:cNvSpPr txBox="1">
            <a:spLocks noChangeArrowheads="1"/>
          </p:cNvSpPr>
          <p:nvPr/>
        </p:nvSpPr>
        <p:spPr bwMode="auto">
          <a:xfrm>
            <a:off x="7237413" y="3816350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1</a:t>
            </a:r>
          </a:p>
        </p:txBody>
      </p:sp>
      <p:sp>
        <p:nvSpPr>
          <p:cNvPr id="26709" name="Text Box 85"/>
          <p:cNvSpPr txBox="1">
            <a:spLocks noChangeArrowheads="1"/>
          </p:cNvSpPr>
          <p:nvPr/>
        </p:nvSpPr>
        <p:spPr bwMode="auto">
          <a:xfrm>
            <a:off x="7237413" y="3097213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2</a:t>
            </a:r>
          </a:p>
        </p:txBody>
      </p:sp>
      <p:sp>
        <p:nvSpPr>
          <p:cNvPr id="26710" name="Text Box 86"/>
          <p:cNvSpPr txBox="1">
            <a:spLocks noChangeArrowheads="1"/>
          </p:cNvSpPr>
          <p:nvPr/>
        </p:nvSpPr>
        <p:spPr bwMode="auto">
          <a:xfrm>
            <a:off x="7237413" y="2305050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3</a:t>
            </a:r>
          </a:p>
        </p:txBody>
      </p:sp>
      <p:sp>
        <p:nvSpPr>
          <p:cNvPr id="26711" name="Text Box 87"/>
          <p:cNvSpPr txBox="1">
            <a:spLocks noChangeArrowheads="1"/>
          </p:cNvSpPr>
          <p:nvPr/>
        </p:nvSpPr>
        <p:spPr bwMode="auto">
          <a:xfrm>
            <a:off x="7308850" y="1584325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4</a:t>
            </a:r>
          </a:p>
        </p:txBody>
      </p:sp>
      <p:sp>
        <p:nvSpPr>
          <p:cNvPr id="26712" name="Text Box 88"/>
          <p:cNvSpPr txBox="1">
            <a:spLocks noChangeArrowheads="1"/>
          </p:cNvSpPr>
          <p:nvPr/>
        </p:nvSpPr>
        <p:spPr bwMode="auto">
          <a:xfrm>
            <a:off x="7308850" y="865188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5</a:t>
            </a:r>
          </a:p>
        </p:txBody>
      </p:sp>
      <p:sp>
        <p:nvSpPr>
          <p:cNvPr id="26713" name="Text Box 89"/>
          <p:cNvSpPr txBox="1">
            <a:spLocks noChangeArrowheads="1"/>
          </p:cNvSpPr>
          <p:nvPr/>
        </p:nvSpPr>
        <p:spPr bwMode="auto">
          <a:xfrm>
            <a:off x="4319588" y="4941888"/>
            <a:ext cx="4824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/>
              <a:t>1 dielik = 0,5 ml</a:t>
            </a:r>
          </a:p>
        </p:txBody>
      </p:sp>
      <p:sp>
        <p:nvSpPr>
          <p:cNvPr id="26715" name="Text Box 91"/>
          <p:cNvSpPr txBox="1">
            <a:spLocks noChangeArrowheads="1"/>
          </p:cNvSpPr>
          <p:nvPr/>
        </p:nvSpPr>
        <p:spPr bwMode="auto">
          <a:xfrm>
            <a:off x="0" y="692150"/>
            <a:ext cx="4392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>
                <a:solidFill>
                  <a:srgbClr val="990000"/>
                </a:solidFill>
              </a:rPr>
              <a:t>0,2 - 6 ml</a:t>
            </a:r>
          </a:p>
        </p:txBody>
      </p:sp>
      <p:sp>
        <p:nvSpPr>
          <p:cNvPr id="26716" name="Text Box 92"/>
          <p:cNvSpPr txBox="1">
            <a:spLocks noChangeArrowheads="1"/>
          </p:cNvSpPr>
          <p:nvPr/>
        </p:nvSpPr>
        <p:spPr bwMode="auto">
          <a:xfrm>
            <a:off x="0" y="1268413"/>
            <a:ext cx="4392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>
                <a:solidFill>
                  <a:srgbClr val="990000"/>
                </a:solidFill>
              </a:rPr>
              <a:t>0,1 ml</a:t>
            </a:r>
          </a:p>
        </p:txBody>
      </p:sp>
      <p:sp>
        <p:nvSpPr>
          <p:cNvPr id="26717" name="Text Box 93"/>
          <p:cNvSpPr txBox="1">
            <a:spLocks noChangeArrowheads="1"/>
          </p:cNvSpPr>
          <p:nvPr/>
        </p:nvSpPr>
        <p:spPr bwMode="auto">
          <a:xfrm>
            <a:off x="4427538" y="5589588"/>
            <a:ext cx="4392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>
                <a:solidFill>
                  <a:srgbClr val="990000"/>
                </a:solidFill>
              </a:rPr>
              <a:t>0,5 - 6 ml</a:t>
            </a:r>
          </a:p>
        </p:txBody>
      </p:sp>
      <p:sp>
        <p:nvSpPr>
          <p:cNvPr id="26718" name="Text Box 94"/>
          <p:cNvSpPr txBox="1">
            <a:spLocks noChangeArrowheads="1"/>
          </p:cNvSpPr>
          <p:nvPr/>
        </p:nvSpPr>
        <p:spPr bwMode="auto">
          <a:xfrm>
            <a:off x="4427538" y="6156325"/>
            <a:ext cx="4392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4000" b="1">
                <a:solidFill>
                  <a:srgbClr val="990000"/>
                </a:solidFill>
              </a:rPr>
              <a:t>0,25 ml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6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6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26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5" grpId="0"/>
      <p:bldP spid="26713" grpId="0"/>
      <p:bldP spid="26715" grpId="0"/>
      <p:bldP spid="26716" grpId="0"/>
      <p:bldP spid="26717" grpId="0"/>
      <p:bldP spid="267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910207" y="166155"/>
            <a:ext cx="7467600" cy="490537"/>
          </a:xfrm>
        </p:spPr>
        <p:txBody>
          <a:bodyPr>
            <a:normAutofit fontScale="90000"/>
          </a:bodyPr>
          <a:lstStyle/>
          <a:p>
            <a:pPr algn="ctr"/>
            <a:r>
              <a:rPr lang="sk-SK" i="1" dirty="0" smtClean="0">
                <a:solidFill>
                  <a:srgbClr val="FF0000"/>
                </a:solidFill>
              </a:rPr>
              <a:t>príklady</a:t>
            </a:r>
            <a:endParaRPr lang="sk-SK" i="1" dirty="0">
              <a:solidFill>
                <a:srgbClr val="FF0000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39552" y="5877272"/>
            <a:ext cx="2160240" cy="455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dielik   ...... ml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 = ...........ml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180020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5" y="692696"/>
            <a:ext cx="1800201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7" y="620688"/>
            <a:ext cx="1889165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5" y="692696"/>
            <a:ext cx="187220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555776" y="5949280"/>
            <a:ext cx="2160240" cy="455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dielik   ...... ml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 = ...........ml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4716016" y="5949280"/>
            <a:ext cx="2160240" cy="455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dielik   ...... ml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 = ...........ml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732240" y="5949280"/>
            <a:ext cx="2160240" cy="455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dielik   ...... ml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V = ...........ml</a:t>
            </a:r>
            <a:endParaRPr kumimoji="0" lang="sk-SK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82006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290</Words>
  <Application>Microsoft Office PowerPoint</Application>
  <PresentationFormat>Prezentácia na obrazovke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Bookman Old Style</vt:lpstr>
      <vt:lpstr>Calibri</vt:lpstr>
      <vt:lpstr>Times New Roman</vt:lpstr>
      <vt:lpstr>Motív Office</vt:lpstr>
      <vt:lpstr>Meranie objemu kvapalín</vt:lpstr>
      <vt:lpstr>Prezentácia programu PowerPoint</vt:lpstr>
      <vt:lpstr>Prezentácia programu PowerPoint</vt:lpstr>
      <vt:lpstr>Prezentácia programu PowerPoint</vt:lpstr>
      <vt:lpstr>Prezentácia programu PowerPoint</vt:lpstr>
      <vt:lpstr>Pravidlá správneho merania objemu kvapalín</vt:lpstr>
      <vt:lpstr>Prezentácia programu PowerPoint</vt:lpstr>
      <vt:lpstr>Prezentácia programu PowerPoint</vt:lpstr>
      <vt:lpstr>príklady</vt:lpstr>
      <vt:lpstr>príklady</vt:lpstr>
      <vt:lpstr>Prezentácia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Meranie objemu kvapalín</dc:title>
  <dc:creator>Eva</dc:creator>
  <cp:lastModifiedBy>Eva Hricova</cp:lastModifiedBy>
  <cp:revision>16</cp:revision>
  <dcterms:created xsi:type="dcterms:W3CDTF">2012-09-23T19:46:54Z</dcterms:created>
  <dcterms:modified xsi:type="dcterms:W3CDTF">2019-09-29T15:51:58Z</dcterms:modified>
</cp:coreProperties>
</file>