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sldIdLst>
    <p:sldId id="262" r:id="rId2"/>
    <p:sldId id="260" r:id="rId3"/>
    <p:sldId id="269" r:id="rId4"/>
    <p:sldId id="261" r:id="rId5"/>
    <p:sldId id="265" r:id="rId6"/>
    <p:sldId id="266" r:id="rId7"/>
    <p:sldId id="271" r:id="rId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EBEBEB"/>
    <a:srgbClr val="DDDDDD"/>
    <a:srgbClr val="DEE0E2"/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6" autoAdjust="0"/>
    <p:restoredTop sz="94660"/>
  </p:normalViewPr>
  <p:slideViewPr>
    <p:cSldViewPr>
      <p:cViewPr varScale="1">
        <p:scale>
          <a:sx n="67" d="100"/>
          <a:sy n="67" d="100"/>
        </p:scale>
        <p:origin x="123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A826EA4-5F39-49FD-9011-798F613B2765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532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077A0-AB81-4451-9120-51D0674DEB07}" type="slidenum">
              <a:rPr lang="sk-SK"/>
              <a:pPr/>
              <a:t>5</a:t>
            </a:fld>
            <a:endParaRPr lang="sk-SK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k-SK">
                <a:solidFill>
                  <a:srgbClr val="000000"/>
                </a:solidFill>
              </a:rPr>
              <a:t>Chcete, aby vám vaše mokré tričko čo najskôr uschlo. Čo urobíte? Vystriete ho alebo ho necháte poskladané? Je jasné, že ho vystriete, a tým vlastne zväčšíte plochu, z ktorej sa kvapalina vyparuje. </a:t>
            </a:r>
            <a:br>
              <a:rPr lang="sk-SK">
                <a:solidFill>
                  <a:srgbClr val="000000"/>
                </a:solidFill>
              </a:rPr>
            </a:br>
            <a:r>
              <a:rPr lang="sk-SK">
                <a:solidFill>
                  <a:srgbClr val="000000"/>
                </a:solidFill>
              </a:rPr>
              <a:t>Ak je plocha, z ktorej sa kvapalina vyparuje väčšia, vyparovanie prebieha rýchlejšie.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058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sk-SK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/>
              <a:t>Click to edit Master subtitle style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E6866B-0348-4428-B2C5-3BBAC3629CB0}" type="slidenum">
              <a:rPr lang="sk-SK"/>
              <a:pPr/>
              <a:t>‹#›</a:t>
            </a:fld>
            <a:endParaRPr lang="sk-SK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3E72-BD25-4BD0-B3BF-3D034021E55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AE630-BF2E-46E6-B22B-36371FA0ED6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A4A30-1614-4CB9-BDB7-27136F687DF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4B697-9133-4B07-9809-82FC6542E90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B2CD9-F9B8-4F5F-9F05-3E1C11DE1E5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BA295-DDFE-4702-8487-5380EAEA820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96E81-16E2-4143-A613-98E5DBB10D6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4631F-A870-4A07-81C5-9B99D085817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D4620-E6F4-4E61-8F16-A4DCDAE18F9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9A515-28DD-48B9-A41C-7F45B24ADE6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59CAB95-2DB6-445B-8AB3-4D53665AA51F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 sz="quarter"/>
          </p:nvPr>
        </p:nvSpPr>
        <p:spPr>
          <a:xfrm>
            <a:off x="785786" y="2214554"/>
            <a:ext cx="7772400" cy="1431925"/>
          </a:xfrm>
        </p:spPr>
        <p:txBody>
          <a:bodyPr/>
          <a:lstStyle/>
          <a:p>
            <a:r>
              <a:rPr lang="sk-SK" b="1" dirty="0">
                <a:solidFill>
                  <a:schemeClr val="bg2"/>
                </a:solidFill>
              </a:rPr>
              <a:t>Vyparovanie</a:t>
            </a:r>
            <a:br>
              <a:rPr lang="sk-SK" b="1" dirty="0">
                <a:solidFill>
                  <a:schemeClr val="bg2"/>
                </a:solidFill>
              </a:rPr>
            </a:b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sk-SK" dirty="0" smtClean="0"/>
              <a:t>Fyzika 7. ročník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23850" y="2781300"/>
          <a:ext cx="4248150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3" imgW="2991268" imgH="2247619" progId="PBrush">
                  <p:embed/>
                </p:oleObj>
              </mc:Choice>
              <mc:Fallback>
                <p:oleObj name="Bitmap Image" r:id="rId3" imgW="2991268" imgH="2247619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81300"/>
                        <a:ext cx="4248150" cy="319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 descr="P105088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358900"/>
            <a:ext cx="3444875" cy="4591050"/>
          </a:xfrm>
          <a:prstGeom prst="rect">
            <a:avLst/>
          </a:prstGeom>
          <a:noFill/>
        </p:spPr>
      </p:pic>
      <p:pic>
        <p:nvPicPr>
          <p:cNvPr id="7175" name="Picture 7" descr="j02938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04813"/>
            <a:ext cx="3600450" cy="2341562"/>
          </a:xfrm>
          <a:prstGeom prst="rect">
            <a:avLst/>
          </a:prstGeom>
          <a:noFill/>
        </p:spPr>
      </p:pic>
      <p:grpSp>
        <p:nvGrpSpPr>
          <p:cNvPr id="7193" name="Group 25"/>
          <p:cNvGrpSpPr>
            <a:grpSpLocks/>
          </p:cNvGrpSpPr>
          <p:nvPr/>
        </p:nvGrpSpPr>
        <p:grpSpPr bwMode="auto">
          <a:xfrm>
            <a:off x="5292725" y="476250"/>
            <a:ext cx="3022600" cy="2232025"/>
            <a:chOff x="3334" y="300"/>
            <a:chExt cx="1904" cy="1406"/>
          </a:xfrm>
        </p:grpSpPr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3993" y="511"/>
              <a:ext cx="747" cy="70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H="1">
              <a:off x="3673" y="1179"/>
              <a:ext cx="356" cy="38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3993" y="1284"/>
              <a:ext cx="142" cy="42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 flipH="1">
              <a:off x="4349" y="1284"/>
              <a:ext cx="0" cy="42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4599" y="1214"/>
              <a:ext cx="141" cy="45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740" y="1108"/>
              <a:ext cx="391" cy="247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H="1">
              <a:off x="3531" y="1074"/>
              <a:ext cx="391" cy="28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3334" y="932"/>
              <a:ext cx="553" cy="139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4811" y="898"/>
              <a:ext cx="427" cy="1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V="1">
              <a:off x="4811" y="687"/>
              <a:ext cx="320" cy="7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 flipV="1">
              <a:off x="4740" y="476"/>
              <a:ext cx="249" cy="1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V="1">
              <a:off x="4598" y="335"/>
              <a:ext cx="107" cy="1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H="1" flipV="1">
              <a:off x="3459" y="687"/>
              <a:ext cx="463" cy="7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H="1" flipV="1">
              <a:off x="4065" y="300"/>
              <a:ext cx="106" cy="17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 flipH="1" flipV="1">
              <a:off x="3709" y="405"/>
              <a:ext cx="249" cy="17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 flipH="1" flipV="1">
              <a:off x="4385" y="300"/>
              <a:ext cx="0" cy="17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2844" y="428604"/>
            <a:ext cx="41941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Vyparovanie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14282" y="1142984"/>
            <a:ext cx="66437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000000"/>
                </a:solidFill>
              </a:rPr>
              <a:t>je </a:t>
            </a:r>
            <a:r>
              <a:rPr lang="sk-SK" sz="2800" b="1" dirty="0">
                <a:solidFill>
                  <a:srgbClr val="FF0000"/>
                </a:solidFill>
              </a:rPr>
              <a:t>pomalá</a:t>
            </a:r>
            <a:r>
              <a:rPr lang="sk-SK" sz="2800" b="1" dirty="0">
                <a:solidFill>
                  <a:srgbClr val="000000"/>
                </a:solidFill>
              </a:rPr>
              <a:t> zmena kvapaliny na plyn.</a:t>
            </a:r>
          </a:p>
          <a:p>
            <a:endParaRPr lang="sk-SK" sz="2800" b="1" dirty="0">
              <a:solidFill>
                <a:srgbClr val="000000"/>
              </a:solidFill>
            </a:endParaRPr>
          </a:p>
          <a:p>
            <a:r>
              <a:rPr lang="sk-SK" sz="2800" b="1" dirty="0">
                <a:solidFill>
                  <a:srgbClr val="000000"/>
                </a:solidFill>
              </a:rPr>
              <a:t>Každá kvapalina sa vyparuje</a:t>
            </a:r>
            <a:r>
              <a:rPr lang="sk-SK" sz="2800" dirty="0">
                <a:solidFill>
                  <a:srgbClr val="000000"/>
                </a:solidFill>
              </a:rPr>
              <a:t>.</a:t>
            </a:r>
            <a:endParaRPr lang="sk-SK" sz="2400" dirty="0">
              <a:solidFill>
                <a:srgbClr val="000000"/>
              </a:solidFill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6929454" y="1428736"/>
          <a:ext cx="1909762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Bitmap Image" r:id="rId3" imgW="3134162" imgH="3134162" progId="PBrush">
                  <p:embed/>
                </p:oleObj>
              </mc:Choice>
              <mc:Fallback>
                <p:oleObj name="Bitmap Image" r:id="rId3" imgW="3134162" imgH="3134162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54" y="1428736"/>
                        <a:ext cx="1909762" cy="190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6858016" y="3429000"/>
          <a:ext cx="186531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Bitmap Image" r:id="rId5" imgW="2838846" imgH="3067478" progId="PBrush">
                  <p:embed/>
                </p:oleObj>
              </mc:Choice>
              <mc:Fallback>
                <p:oleObj name="Bitmap Image" r:id="rId5" imgW="2838846" imgH="3067478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3429000"/>
                        <a:ext cx="1865313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11188" y="4572009"/>
            <a:ext cx="367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1800" b="1" i="1" dirty="0">
                <a:solidFill>
                  <a:srgbClr val="000000"/>
                </a:solidFill>
              </a:rPr>
              <a:t>Poznáte vy nejaký príklad?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28596" y="5572140"/>
            <a:ext cx="81947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Vyparovanie prebieha na </a:t>
            </a:r>
            <a:r>
              <a:rPr lang="sk-SK" b="1" u="sng" dirty="0">
                <a:solidFill>
                  <a:srgbClr val="FF0000"/>
                </a:solidFill>
              </a:rPr>
              <a:t>povrchu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u="sng" dirty="0">
                <a:solidFill>
                  <a:srgbClr val="FF0000"/>
                </a:solidFill>
              </a:rPr>
              <a:t>pri každej teplote.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14282" y="2420938"/>
            <a:ext cx="62865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000000"/>
                </a:solidFill>
              </a:rPr>
              <a:t>Voda sa vyparuje </a:t>
            </a:r>
          </a:p>
          <a:p>
            <a:pPr>
              <a:buFontTx/>
              <a:buChar char="•"/>
            </a:pPr>
            <a:r>
              <a:rPr lang="sk-SK" sz="2400" dirty="0">
                <a:solidFill>
                  <a:srgbClr val="000000"/>
                </a:solidFill>
              </a:rPr>
              <a:t> z oceánov, z jazier </a:t>
            </a:r>
          </a:p>
          <a:p>
            <a:pPr>
              <a:buFontTx/>
              <a:buChar char="•"/>
            </a:pPr>
            <a:r>
              <a:rPr lang="sk-SK" sz="2400" dirty="0">
                <a:solidFill>
                  <a:srgbClr val="000000"/>
                </a:solidFill>
              </a:rPr>
              <a:t> z povrchu zeme </a:t>
            </a:r>
          </a:p>
          <a:p>
            <a:pPr>
              <a:buFontTx/>
              <a:buChar char="•"/>
            </a:pPr>
            <a:r>
              <a:rPr lang="sk-SK" sz="2400" dirty="0">
                <a:solidFill>
                  <a:srgbClr val="000000"/>
                </a:solidFill>
              </a:rPr>
              <a:t> z povrchu rastlín</a:t>
            </a:r>
          </a:p>
          <a:p>
            <a:pPr>
              <a:buFontTx/>
              <a:buChar char="•"/>
            </a:pPr>
            <a:r>
              <a:rPr lang="sk-SK" sz="2400" dirty="0">
                <a:solidFill>
                  <a:srgbClr val="000000"/>
                </a:solidFill>
              </a:rPr>
              <a:t> z povrchu tiel iných živých organizmov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85720" y="549275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Rýchlosť vyparovania</a:t>
            </a: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sk-SK" b="1" i="1" dirty="0">
                <a:solidFill>
                  <a:srgbClr val="000000"/>
                </a:solidFill>
              </a:rPr>
              <a:t>nie je vždy rovnaká</a:t>
            </a:r>
          </a:p>
          <a:p>
            <a:pPr marL="342900" indent="-342900" algn="ctr"/>
            <a:r>
              <a:rPr lang="sk-SK" b="1" i="1" dirty="0">
                <a:solidFill>
                  <a:srgbClr val="000000"/>
                </a:solidFill>
              </a:rPr>
              <a:t>ale</a:t>
            </a:r>
            <a:r>
              <a:rPr lang="sk-SK" b="1" dirty="0">
                <a:solidFill>
                  <a:srgbClr val="000000"/>
                </a:solidFill>
              </a:rPr>
              <a:t> závisí od</a:t>
            </a:r>
            <a:endParaRPr lang="sk-SK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5076825" y="2563813"/>
          <a:ext cx="2736850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Bitmap Image" r:id="rId3" imgW="3134162" imgH="3134162" progId="PBrush">
                  <p:embed/>
                </p:oleObj>
              </mc:Choice>
              <mc:Fallback>
                <p:oleObj name="Bitmap Image" r:id="rId3" imgW="3134162" imgH="3134162" progId="PBrus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563813"/>
                        <a:ext cx="2736850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1258888" y="2563813"/>
            <a:ext cx="2736850" cy="2736850"/>
            <a:chOff x="975" y="1661"/>
            <a:chExt cx="1724" cy="1724"/>
          </a:xfrm>
        </p:grpSpPr>
        <p:graphicFrame>
          <p:nvGraphicFramePr>
            <p:cNvPr id="8202" name="Object 10"/>
            <p:cNvGraphicFramePr>
              <a:graphicFrameLocks noChangeAspect="1"/>
            </p:cNvGraphicFramePr>
            <p:nvPr/>
          </p:nvGraphicFramePr>
          <p:xfrm>
            <a:off x="975" y="1661"/>
            <a:ext cx="1724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Bitmap Image" r:id="rId5" imgW="3134162" imgH="3134162" progId="PBrush">
                    <p:embed/>
                  </p:oleObj>
                </mc:Choice>
                <mc:Fallback>
                  <p:oleObj name="Bitmap Image" r:id="rId5" imgW="3134162" imgH="3134162" progId="PBrush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1661"/>
                          <a:ext cx="1724" cy="17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06" name="AutoShape 14"/>
            <p:cNvCxnSpPr>
              <a:cxnSpLocks noChangeShapeType="1"/>
              <a:stCxn id="0" idx="0"/>
              <a:endCxn id="0" idx="0"/>
            </p:cNvCxnSpPr>
            <p:nvPr/>
          </p:nvCxnSpPr>
          <p:spPr bwMode="auto">
            <a:xfrm rot="5400000" flipV="1">
              <a:off x="1837" y="1661"/>
              <a:ext cx="1" cy="1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1648" y="1706"/>
              <a:ext cx="234" cy="454"/>
            </a:xfrm>
            <a:custGeom>
              <a:avLst/>
              <a:gdLst/>
              <a:ahLst/>
              <a:cxnLst>
                <a:cxn ang="0">
                  <a:pos x="7" y="454"/>
                </a:cxn>
                <a:cxn ang="0">
                  <a:pos x="98" y="409"/>
                </a:cxn>
                <a:cxn ang="0">
                  <a:pos x="7" y="273"/>
                </a:cxn>
                <a:cxn ang="0">
                  <a:pos x="53" y="182"/>
                </a:cxn>
                <a:cxn ang="0">
                  <a:pos x="98" y="136"/>
                </a:cxn>
                <a:cxn ang="0">
                  <a:pos x="189" y="91"/>
                </a:cxn>
                <a:cxn ang="0">
                  <a:pos x="234" y="0"/>
                </a:cxn>
              </a:cxnLst>
              <a:rect l="0" t="0" r="r" b="b"/>
              <a:pathLst>
                <a:path w="234" h="454">
                  <a:moveTo>
                    <a:pt x="7" y="454"/>
                  </a:moveTo>
                  <a:cubicBezTo>
                    <a:pt x="52" y="446"/>
                    <a:pt x="98" y="439"/>
                    <a:pt x="98" y="409"/>
                  </a:cubicBezTo>
                  <a:cubicBezTo>
                    <a:pt x="98" y="379"/>
                    <a:pt x="14" y="311"/>
                    <a:pt x="7" y="273"/>
                  </a:cubicBezTo>
                  <a:cubicBezTo>
                    <a:pt x="0" y="235"/>
                    <a:pt x="38" y="205"/>
                    <a:pt x="53" y="182"/>
                  </a:cubicBezTo>
                  <a:cubicBezTo>
                    <a:pt x="68" y="159"/>
                    <a:pt x="75" y="151"/>
                    <a:pt x="98" y="136"/>
                  </a:cubicBezTo>
                  <a:cubicBezTo>
                    <a:pt x="121" y="121"/>
                    <a:pt x="166" y="114"/>
                    <a:pt x="189" y="91"/>
                  </a:cubicBezTo>
                  <a:cubicBezTo>
                    <a:pt x="212" y="68"/>
                    <a:pt x="234" y="15"/>
                    <a:pt x="234" y="0"/>
                  </a:cubicBezTo>
                </a:path>
              </a:pathLst>
            </a:custGeom>
            <a:noFill/>
            <a:ln w="412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1519" y="1797"/>
              <a:ext cx="234" cy="454"/>
            </a:xfrm>
            <a:custGeom>
              <a:avLst/>
              <a:gdLst/>
              <a:ahLst/>
              <a:cxnLst>
                <a:cxn ang="0">
                  <a:pos x="7" y="454"/>
                </a:cxn>
                <a:cxn ang="0">
                  <a:pos x="98" y="409"/>
                </a:cxn>
                <a:cxn ang="0">
                  <a:pos x="7" y="273"/>
                </a:cxn>
                <a:cxn ang="0">
                  <a:pos x="53" y="182"/>
                </a:cxn>
                <a:cxn ang="0">
                  <a:pos x="98" y="136"/>
                </a:cxn>
                <a:cxn ang="0">
                  <a:pos x="189" y="91"/>
                </a:cxn>
                <a:cxn ang="0">
                  <a:pos x="234" y="0"/>
                </a:cxn>
              </a:cxnLst>
              <a:rect l="0" t="0" r="r" b="b"/>
              <a:pathLst>
                <a:path w="234" h="454">
                  <a:moveTo>
                    <a:pt x="7" y="454"/>
                  </a:moveTo>
                  <a:cubicBezTo>
                    <a:pt x="52" y="446"/>
                    <a:pt x="98" y="439"/>
                    <a:pt x="98" y="409"/>
                  </a:cubicBezTo>
                  <a:cubicBezTo>
                    <a:pt x="98" y="379"/>
                    <a:pt x="14" y="311"/>
                    <a:pt x="7" y="273"/>
                  </a:cubicBezTo>
                  <a:cubicBezTo>
                    <a:pt x="0" y="235"/>
                    <a:pt x="38" y="205"/>
                    <a:pt x="53" y="182"/>
                  </a:cubicBezTo>
                  <a:cubicBezTo>
                    <a:pt x="68" y="159"/>
                    <a:pt x="75" y="151"/>
                    <a:pt x="98" y="136"/>
                  </a:cubicBezTo>
                  <a:cubicBezTo>
                    <a:pt x="121" y="121"/>
                    <a:pt x="166" y="114"/>
                    <a:pt x="189" y="91"/>
                  </a:cubicBezTo>
                  <a:cubicBezTo>
                    <a:pt x="212" y="68"/>
                    <a:pt x="234" y="15"/>
                    <a:pt x="234" y="0"/>
                  </a:cubicBezTo>
                </a:path>
              </a:pathLst>
            </a:custGeom>
            <a:noFill/>
            <a:ln w="412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1966" y="1752"/>
              <a:ext cx="234" cy="454"/>
            </a:xfrm>
            <a:custGeom>
              <a:avLst/>
              <a:gdLst/>
              <a:ahLst/>
              <a:cxnLst>
                <a:cxn ang="0">
                  <a:pos x="7" y="454"/>
                </a:cxn>
                <a:cxn ang="0">
                  <a:pos x="98" y="409"/>
                </a:cxn>
                <a:cxn ang="0">
                  <a:pos x="7" y="273"/>
                </a:cxn>
                <a:cxn ang="0">
                  <a:pos x="53" y="182"/>
                </a:cxn>
                <a:cxn ang="0">
                  <a:pos x="98" y="136"/>
                </a:cxn>
                <a:cxn ang="0">
                  <a:pos x="189" y="91"/>
                </a:cxn>
                <a:cxn ang="0">
                  <a:pos x="234" y="0"/>
                </a:cxn>
              </a:cxnLst>
              <a:rect l="0" t="0" r="r" b="b"/>
              <a:pathLst>
                <a:path w="234" h="454">
                  <a:moveTo>
                    <a:pt x="7" y="454"/>
                  </a:moveTo>
                  <a:cubicBezTo>
                    <a:pt x="52" y="446"/>
                    <a:pt x="98" y="439"/>
                    <a:pt x="98" y="409"/>
                  </a:cubicBezTo>
                  <a:cubicBezTo>
                    <a:pt x="98" y="379"/>
                    <a:pt x="14" y="311"/>
                    <a:pt x="7" y="273"/>
                  </a:cubicBezTo>
                  <a:cubicBezTo>
                    <a:pt x="0" y="235"/>
                    <a:pt x="38" y="205"/>
                    <a:pt x="53" y="182"/>
                  </a:cubicBezTo>
                  <a:cubicBezTo>
                    <a:pt x="68" y="159"/>
                    <a:pt x="75" y="151"/>
                    <a:pt x="98" y="136"/>
                  </a:cubicBezTo>
                  <a:cubicBezTo>
                    <a:pt x="121" y="121"/>
                    <a:pt x="166" y="114"/>
                    <a:pt x="189" y="91"/>
                  </a:cubicBezTo>
                  <a:cubicBezTo>
                    <a:pt x="212" y="68"/>
                    <a:pt x="234" y="15"/>
                    <a:pt x="234" y="0"/>
                  </a:cubicBezTo>
                </a:path>
              </a:pathLst>
            </a:custGeom>
            <a:noFill/>
            <a:ln w="412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2064" y="1797"/>
              <a:ext cx="234" cy="454"/>
            </a:xfrm>
            <a:custGeom>
              <a:avLst/>
              <a:gdLst/>
              <a:ahLst/>
              <a:cxnLst>
                <a:cxn ang="0">
                  <a:pos x="7" y="454"/>
                </a:cxn>
                <a:cxn ang="0">
                  <a:pos x="98" y="409"/>
                </a:cxn>
                <a:cxn ang="0">
                  <a:pos x="7" y="273"/>
                </a:cxn>
                <a:cxn ang="0">
                  <a:pos x="53" y="182"/>
                </a:cxn>
                <a:cxn ang="0">
                  <a:pos x="98" y="136"/>
                </a:cxn>
                <a:cxn ang="0">
                  <a:pos x="189" y="91"/>
                </a:cxn>
                <a:cxn ang="0">
                  <a:pos x="234" y="0"/>
                </a:cxn>
              </a:cxnLst>
              <a:rect l="0" t="0" r="r" b="b"/>
              <a:pathLst>
                <a:path w="234" h="454">
                  <a:moveTo>
                    <a:pt x="7" y="454"/>
                  </a:moveTo>
                  <a:cubicBezTo>
                    <a:pt x="52" y="446"/>
                    <a:pt x="98" y="439"/>
                    <a:pt x="98" y="409"/>
                  </a:cubicBezTo>
                  <a:cubicBezTo>
                    <a:pt x="98" y="379"/>
                    <a:pt x="14" y="311"/>
                    <a:pt x="7" y="273"/>
                  </a:cubicBezTo>
                  <a:cubicBezTo>
                    <a:pt x="0" y="235"/>
                    <a:pt x="38" y="205"/>
                    <a:pt x="53" y="182"/>
                  </a:cubicBezTo>
                  <a:cubicBezTo>
                    <a:pt x="68" y="159"/>
                    <a:pt x="75" y="151"/>
                    <a:pt x="98" y="136"/>
                  </a:cubicBezTo>
                  <a:cubicBezTo>
                    <a:pt x="121" y="121"/>
                    <a:pt x="166" y="114"/>
                    <a:pt x="189" y="91"/>
                  </a:cubicBezTo>
                  <a:cubicBezTo>
                    <a:pt x="212" y="68"/>
                    <a:pt x="234" y="15"/>
                    <a:pt x="234" y="0"/>
                  </a:cubicBezTo>
                </a:path>
              </a:pathLst>
            </a:custGeom>
            <a:noFill/>
            <a:ln w="412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1692275" y="5229225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000000"/>
                </a:solidFill>
              </a:rPr>
              <a:t>horúci čaj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565775" y="5233988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000000"/>
                </a:solidFill>
              </a:rPr>
              <a:t>vlažný čaj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886075" y="1671638"/>
            <a:ext cx="3608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teploty kvapaliny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42910" y="5786454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Čím vyššia je teplota kvapaliny </a:t>
            </a:r>
            <a:r>
              <a:rPr lang="sk-SK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(čaju</a:t>
            </a:r>
            <a:r>
              <a:rPr lang="sk-SK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),</a:t>
            </a:r>
          </a:p>
          <a:p>
            <a:pPr algn="ctr"/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tým sa rýchlejšie vyparuje.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12" grpId="0"/>
      <p:bldP spid="8213" grpId="0"/>
      <p:bldP spid="8214" grpId="0"/>
      <p:bldP spid="82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1188" y="549275"/>
            <a:ext cx="77041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sk-S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Rýchlosť vyparovania</a:t>
            </a:r>
            <a:r>
              <a:rPr lang="sk-SK" sz="2800" b="1" dirty="0">
                <a:solidFill>
                  <a:srgbClr val="000000"/>
                </a:solidFill>
              </a:rPr>
              <a:t> </a:t>
            </a:r>
            <a:r>
              <a:rPr lang="sk-SK" sz="2800" b="1" i="1" dirty="0">
                <a:solidFill>
                  <a:srgbClr val="000000"/>
                </a:solidFill>
              </a:rPr>
              <a:t>nie je vždy rovnaká</a:t>
            </a:r>
          </a:p>
          <a:p>
            <a:pPr marL="342900" indent="-342900" algn="ctr"/>
            <a:r>
              <a:rPr lang="sk-SK" b="1" i="1" dirty="0">
                <a:solidFill>
                  <a:srgbClr val="000000"/>
                </a:solidFill>
              </a:rPr>
              <a:t>ale </a:t>
            </a:r>
            <a:r>
              <a:rPr lang="sk-SK" b="1" dirty="0">
                <a:solidFill>
                  <a:srgbClr val="000000"/>
                </a:solidFill>
              </a:rPr>
              <a:t>závisí od</a:t>
            </a:r>
            <a:endParaRPr lang="sk-SK" sz="2800" b="1" dirty="0">
              <a:solidFill>
                <a:srgbClr val="000000"/>
              </a:solidFill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928662" y="5286388"/>
            <a:ext cx="3600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 b="1" dirty="0">
                <a:solidFill>
                  <a:srgbClr val="000000"/>
                </a:solidFill>
              </a:rPr>
              <a:t>väčšia</a:t>
            </a:r>
            <a:r>
              <a:rPr lang="sk-SK" sz="1800" b="1" dirty="0">
                <a:solidFill>
                  <a:srgbClr val="000000"/>
                </a:solidFill>
              </a:rPr>
              <a:t> </a:t>
            </a:r>
            <a:r>
              <a:rPr lang="sk-SK" sz="2000" b="1" dirty="0">
                <a:solidFill>
                  <a:srgbClr val="000000"/>
                </a:solidFill>
              </a:rPr>
              <a:t>plocha vyparovania</a:t>
            </a:r>
            <a:endParaRPr lang="sk-SK" sz="1800" b="1" dirty="0">
              <a:solidFill>
                <a:srgbClr val="000000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886075" y="1671638"/>
            <a:ext cx="3176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veľkosti plochy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55638" y="5938838"/>
            <a:ext cx="77740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Čím je väčšia plocha, tým rýchlejšie </a:t>
            </a:r>
            <a:endParaRPr lang="sk-SK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 </a:t>
            </a: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kvapalina vyparuje.</a:t>
            </a:r>
          </a:p>
        </p:txBody>
      </p:sp>
      <p:pic>
        <p:nvPicPr>
          <p:cNvPr id="20498" name="Picture 18" descr="p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57450"/>
            <a:ext cx="3600450" cy="2700338"/>
          </a:xfrm>
          <a:prstGeom prst="rect">
            <a:avLst/>
          </a:prstGeom>
          <a:noFill/>
        </p:spPr>
      </p:pic>
      <p:pic>
        <p:nvPicPr>
          <p:cNvPr id="20500" name="Picture 20" descr="dir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349500"/>
            <a:ext cx="2724150" cy="2735263"/>
          </a:xfrm>
          <a:prstGeom prst="rect">
            <a:avLst/>
          </a:prstGeom>
          <a:noFill/>
        </p:spPr>
      </p:pic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000628" y="5286388"/>
            <a:ext cx="3494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800" b="1" dirty="0">
                <a:solidFill>
                  <a:srgbClr val="000000"/>
                </a:solidFill>
              </a:rPr>
              <a:t>menšia plocha </a:t>
            </a:r>
            <a:r>
              <a:rPr lang="sk-SK" sz="2000" b="1" dirty="0">
                <a:solidFill>
                  <a:srgbClr val="000000"/>
                </a:solidFill>
              </a:rPr>
              <a:t>vyparovania</a:t>
            </a:r>
            <a:endParaRPr lang="sk-SK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3" grpId="0"/>
      <p:bldP spid="20494" grpId="0"/>
      <p:bldP spid="205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844" y="549275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/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Rýchlosť vyparovania</a:t>
            </a: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sk-SK" b="1" i="1" dirty="0">
                <a:solidFill>
                  <a:srgbClr val="000000"/>
                </a:solidFill>
              </a:rPr>
              <a:t>nie je vždy rovnaká</a:t>
            </a:r>
          </a:p>
          <a:p>
            <a:pPr marL="342900" indent="-342900" algn="ctr"/>
            <a:r>
              <a:rPr lang="sk-SK" sz="2800" b="1" i="1" dirty="0">
                <a:solidFill>
                  <a:srgbClr val="000000"/>
                </a:solidFill>
              </a:rPr>
              <a:t>ale</a:t>
            </a:r>
            <a:r>
              <a:rPr lang="sk-SK" sz="2800" b="1" dirty="0">
                <a:solidFill>
                  <a:srgbClr val="000000"/>
                </a:solidFill>
              </a:rPr>
              <a:t> závisí od</a:t>
            </a:r>
            <a:endParaRPr lang="sk-SK" sz="2400" b="1" dirty="0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92275" y="522922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000000"/>
                </a:solidFill>
              </a:rPr>
              <a:t>vietor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07088" y="5233988"/>
            <a:ext cx="154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000000"/>
                </a:solidFill>
              </a:rPr>
              <a:t>bezvetrie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86075" y="1671638"/>
            <a:ext cx="3756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prúdenia vzduchu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8596" y="5715016"/>
            <a:ext cx="77676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 je prúdenie vzduchu väčšie, </a:t>
            </a: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tak 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 kvapalina vyparuje rýchlejšie.</a:t>
            </a:r>
          </a:p>
        </p:txBody>
      </p:sp>
      <p:pic>
        <p:nvPicPr>
          <p:cNvPr id="21513" name="Picture 9" descr="6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08238"/>
            <a:ext cx="3455987" cy="2676525"/>
          </a:xfrm>
          <a:prstGeom prst="rect">
            <a:avLst/>
          </a:prstGeom>
          <a:noFill/>
        </p:spPr>
      </p:pic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4787900" y="2420938"/>
          <a:ext cx="3600450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Bitmap Image" r:id="rId4" imgW="4200000" imgH="3704762" progId="PBrush">
                  <p:embed/>
                </p:oleObj>
              </mc:Choice>
              <mc:Fallback>
                <p:oleObj name="Bitmap Image" r:id="rId4" imgW="4200000" imgH="3704762" progId="PBrus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420938"/>
                        <a:ext cx="3600450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16100" y="2003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k-SK" sz="1800">
              <a:latin typeface="Tahoma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95513" y="2852738"/>
            <a:ext cx="4702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000000"/>
                </a:solidFill>
              </a:rPr>
              <a:t>Ďakujem za pozornosť.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202</TotalTime>
  <Words>184</Words>
  <Application>Microsoft Office PowerPoint</Application>
  <PresentationFormat>Prezentácia na obrazovke (4:3)</PresentationFormat>
  <Paragraphs>38</Paragraphs>
  <Slides>7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Tahoma</vt:lpstr>
      <vt:lpstr>Wingdings</vt:lpstr>
      <vt:lpstr>Ocean</vt:lpstr>
      <vt:lpstr>Bitmap Image</vt:lpstr>
      <vt:lpstr>Vyparovanie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GlaxoSmithKline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lxb20889</dc:creator>
  <cp:lastModifiedBy>Eva Hricova</cp:lastModifiedBy>
  <cp:revision>17</cp:revision>
  <dcterms:created xsi:type="dcterms:W3CDTF">2009-03-29T12:39:14Z</dcterms:created>
  <dcterms:modified xsi:type="dcterms:W3CDTF">2018-10-02T18:04:09Z</dcterms:modified>
</cp:coreProperties>
</file>