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5294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1938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89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0703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425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3650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6481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8922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2422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3348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10/10/2020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3515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10/10/2020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594591270"/>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2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B2510A4F-9849-4577-807C-56700AB20FF6}"/>
              </a:ext>
            </a:extLst>
          </p:cNvPr>
          <p:cNvSpPr>
            <a:spLocks noGrp="1"/>
          </p:cNvSpPr>
          <p:nvPr>
            <p:ph type="ctrTitle"/>
          </p:nvPr>
        </p:nvSpPr>
        <p:spPr>
          <a:xfrm>
            <a:off x="6858000" y="753765"/>
            <a:ext cx="4572000" cy="3056235"/>
          </a:xfrm>
        </p:spPr>
        <p:txBody>
          <a:bodyPr>
            <a:normAutofit/>
          </a:bodyPr>
          <a:lstStyle/>
          <a:p>
            <a:pPr algn="l"/>
            <a:r>
              <a:rPr lang="sk-SK" sz="4400" dirty="0"/>
              <a:t>PRETORIA  </a:t>
            </a:r>
          </a:p>
        </p:txBody>
      </p:sp>
      <p:sp>
        <p:nvSpPr>
          <p:cNvPr id="3" name="Podnadpis 2">
            <a:extLst>
              <a:ext uri="{FF2B5EF4-FFF2-40B4-BE49-F238E27FC236}">
                <a16:creationId xmlns:a16="http://schemas.microsoft.com/office/drawing/2014/main" id="{520DF53A-F6A7-4F0A-B357-C6F7A5BAF144}"/>
              </a:ext>
            </a:extLst>
          </p:cNvPr>
          <p:cNvSpPr>
            <a:spLocks noGrp="1"/>
          </p:cNvSpPr>
          <p:nvPr>
            <p:ph type="subTitle" idx="1"/>
          </p:nvPr>
        </p:nvSpPr>
        <p:spPr>
          <a:xfrm>
            <a:off x="6857999" y="4571999"/>
            <a:ext cx="4571999" cy="1524000"/>
          </a:xfrm>
        </p:spPr>
        <p:txBody>
          <a:bodyPr>
            <a:normAutofit/>
          </a:bodyPr>
          <a:lstStyle/>
          <a:p>
            <a:pPr algn="l"/>
            <a:r>
              <a:rPr lang="sk-SK"/>
              <a:t>SIMONA GODÁLOVÁ </a:t>
            </a:r>
          </a:p>
        </p:txBody>
      </p:sp>
      <p:pic>
        <p:nvPicPr>
          <p:cNvPr id="5" name="Obrázok 4">
            <a:extLst>
              <a:ext uri="{FF2B5EF4-FFF2-40B4-BE49-F238E27FC236}">
                <a16:creationId xmlns:a16="http://schemas.microsoft.com/office/drawing/2014/main" id="{5D68902C-64F2-4059-958E-6311CBBFFB00}"/>
              </a:ext>
            </a:extLst>
          </p:cNvPr>
          <p:cNvPicPr>
            <a:picLocks noChangeAspect="1"/>
          </p:cNvPicPr>
          <p:nvPr/>
        </p:nvPicPr>
        <p:blipFill rotWithShape="1">
          <a:blip r:embed="rId2"/>
          <a:srcRect l="12289" r="33659"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34" name="Freeform: Shape 3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335328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3506A6-5074-4EB9-AAEF-B36FF8A5A513}"/>
              </a:ext>
            </a:extLst>
          </p:cNvPr>
          <p:cNvSpPr>
            <a:spLocks noGrp="1"/>
          </p:cNvSpPr>
          <p:nvPr>
            <p:ph type="title"/>
          </p:nvPr>
        </p:nvSpPr>
        <p:spPr/>
        <p:txBody>
          <a:bodyPr/>
          <a:lstStyle/>
          <a:p>
            <a:r>
              <a:rPr lang="sk-SK" dirty="0"/>
              <a:t>PRETORIA – UNIVERSITY OF PRETORIA</a:t>
            </a:r>
          </a:p>
        </p:txBody>
      </p:sp>
      <p:pic>
        <p:nvPicPr>
          <p:cNvPr id="4" name="Zástupný objekt pre obsah 3">
            <a:extLst>
              <a:ext uri="{FF2B5EF4-FFF2-40B4-BE49-F238E27FC236}">
                <a16:creationId xmlns:a16="http://schemas.microsoft.com/office/drawing/2014/main" id="{E2126146-06DC-4546-B503-C0B6D61FF2FC}"/>
              </a:ext>
            </a:extLst>
          </p:cNvPr>
          <p:cNvPicPr>
            <a:picLocks noGrp="1" noChangeAspect="1"/>
          </p:cNvPicPr>
          <p:nvPr>
            <p:ph idx="1"/>
          </p:nvPr>
        </p:nvPicPr>
        <p:blipFill>
          <a:blip r:embed="rId2"/>
          <a:stretch>
            <a:fillRect/>
          </a:stretch>
        </p:blipFill>
        <p:spPr>
          <a:xfrm>
            <a:off x="3291840" y="2427577"/>
            <a:ext cx="4921055" cy="3668423"/>
          </a:xfrm>
          <a:prstGeom prst="rect">
            <a:avLst/>
          </a:prstGeom>
        </p:spPr>
      </p:pic>
    </p:spTree>
    <p:extLst>
      <p:ext uri="{BB962C8B-B14F-4D97-AF65-F5344CB8AC3E}">
        <p14:creationId xmlns:p14="http://schemas.microsoft.com/office/powerpoint/2010/main" val="22238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E21BB-EBE3-42BC-8331-7C9BD5304CB1}"/>
              </a:ext>
            </a:extLst>
          </p:cNvPr>
          <p:cNvSpPr>
            <a:spLocks noGrp="1"/>
          </p:cNvSpPr>
          <p:nvPr>
            <p:ph type="title"/>
          </p:nvPr>
        </p:nvSpPr>
        <p:spPr/>
        <p:txBody>
          <a:bodyPr/>
          <a:lstStyle/>
          <a:p>
            <a:r>
              <a:rPr lang="sk-SK" dirty="0"/>
              <a:t>PRETORIA – TSHWANE UNIVERSITY OF TECHNOLOGY</a:t>
            </a:r>
          </a:p>
        </p:txBody>
      </p:sp>
      <p:pic>
        <p:nvPicPr>
          <p:cNvPr id="5" name="Obrázok 4">
            <a:extLst>
              <a:ext uri="{FF2B5EF4-FFF2-40B4-BE49-F238E27FC236}">
                <a16:creationId xmlns:a16="http://schemas.microsoft.com/office/drawing/2014/main" id="{8162F4EC-EB54-4671-89F0-D429954A507B}"/>
              </a:ext>
            </a:extLst>
          </p:cNvPr>
          <p:cNvPicPr>
            <a:picLocks noChangeAspect="1"/>
          </p:cNvPicPr>
          <p:nvPr/>
        </p:nvPicPr>
        <p:blipFill>
          <a:blip r:embed="rId2"/>
          <a:stretch>
            <a:fillRect/>
          </a:stretch>
        </p:blipFill>
        <p:spPr>
          <a:xfrm>
            <a:off x="3789293" y="2855739"/>
            <a:ext cx="3782173" cy="2699096"/>
          </a:xfrm>
          <a:prstGeom prst="rect">
            <a:avLst/>
          </a:prstGeom>
        </p:spPr>
      </p:pic>
    </p:spTree>
    <p:extLst>
      <p:ext uri="{BB962C8B-B14F-4D97-AF65-F5344CB8AC3E}">
        <p14:creationId xmlns:p14="http://schemas.microsoft.com/office/powerpoint/2010/main" val="302325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B7CB45-36D7-49D8-9342-40A19F2BC17A}"/>
              </a:ext>
            </a:extLst>
          </p:cNvPr>
          <p:cNvSpPr>
            <a:spLocks noGrp="1"/>
          </p:cNvSpPr>
          <p:nvPr>
            <p:ph type="title"/>
          </p:nvPr>
        </p:nvSpPr>
        <p:spPr/>
        <p:txBody>
          <a:bodyPr/>
          <a:lstStyle/>
          <a:p>
            <a:r>
              <a:rPr lang="sk-SK" dirty="0"/>
              <a:t>PRETORIA</a:t>
            </a:r>
          </a:p>
        </p:txBody>
      </p:sp>
      <p:sp>
        <p:nvSpPr>
          <p:cNvPr id="3" name="Zástupný objekt pre obsah 2">
            <a:extLst>
              <a:ext uri="{FF2B5EF4-FFF2-40B4-BE49-F238E27FC236}">
                <a16:creationId xmlns:a16="http://schemas.microsoft.com/office/drawing/2014/main" id="{967C56E8-C46F-4409-BFE8-F7ADD0E0E8CB}"/>
              </a:ext>
            </a:extLst>
          </p:cNvPr>
          <p:cNvSpPr>
            <a:spLocks noGrp="1"/>
          </p:cNvSpPr>
          <p:nvPr>
            <p:ph idx="1"/>
          </p:nvPr>
        </p:nvSpPr>
        <p:spPr/>
        <p:txBody>
          <a:bodyPr/>
          <a:lstStyle/>
          <a:p>
            <a:r>
              <a:rPr lang="sk-SK" dirty="0"/>
              <a:t>PRETORIA IS NICE  PLACE</a:t>
            </a:r>
          </a:p>
          <a:p>
            <a:r>
              <a:rPr lang="sk-SK" dirty="0"/>
              <a:t>PRETORIA  HAS BEAUTIFUL BOTANIC GARDENS , A GREAT ZOO AND LOTS OF MUSEUMS </a:t>
            </a:r>
          </a:p>
        </p:txBody>
      </p:sp>
      <p:pic>
        <p:nvPicPr>
          <p:cNvPr id="4" name="Obrázok 3">
            <a:extLst>
              <a:ext uri="{FF2B5EF4-FFF2-40B4-BE49-F238E27FC236}">
                <a16:creationId xmlns:a16="http://schemas.microsoft.com/office/drawing/2014/main" id="{9B7BF8CF-86D2-40F5-B89F-E568DDF41A12}"/>
              </a:ext>
            </a:extLst>
          </p:cNvPr>
          <p:cNvPicPr>
            <a:picLocks noChangeAspect="1"/>
          </p:cNvPicPr>
          <p:nvPr/>
        </p:nvPicPr>
        <p:blipFill>
          <a:blip r:embed="rId2"/>
          <a:stretch>
            <a:fillRect/>
          </a:stretch>
        </p:blipFill>
        <p:spPr>
          <a:xfrm>
            <a:off x="956847" y="4218133"/>
            <a:ext cx="2486025" cy="1885950"/>
          </a:xfrm>
          <a:prstGeom prst="rect">
            <a:avLst/>
          </a:prstGeom>
        </p:spPr>
      </p:pic>
      <p:pic>
        <p:nvPicPr>
          <p:cNvPr id="5" name="Obrázok 4">
            <a:extLst>
              <a:ext uri="{FF2B5EF4-FFF2-40B4-BE49-F238E27FC236}">
                <a16:creationId xmlns:a16="http://schemas.microsoft.com/office/drawing/2014/main" id="{7FFAC8E1-427B-4B3E-8E7D-36A33B233CBA}"/>
              </a:ext>
            </a:extLst>
          </p:cNvPr>
          <p:cNvPicPr>
            <a:picLocks noChangeAspect="1"/>
          </p:cNvPicPr>
          <p:nvPr/>
        </p:nvPicPr>
        <p:blipFill>
          <a:blip r:embed="rId3"/>
          <a:stretch>
            <a:fillRect/>
          </a:stretch>
        </p:blipFill>
        <p:spPr>
          <a:xfrm>
            <a:off x="3781425" y="4218133"/>
            <a:ext cx="2314575" cy="1885950"/>
          </a:xfrm>
          <a:prstGeom prst="rect">
            <a:avLst/>
          </a:prstGeom>
        </p:spPr>
      </p:pic>
      <p:pic>
        <p:nvPicPr>
          <p:cNvPr id="6" name="Obrázok 5">
            <a:extLst>
              <a:ext uri="{FF2B5EF4-FFF2-40B4-BE49-F238E27FC236}">
                <a16:creationId xmlns:a16="http://schemas.microsoft.com/office/drawing/2014/main" id="{BF033C32-D5B5-4CF6-AEAB-E1A9E8506321}"/>
              </a:ext>
            </a:extLst>
          </p:cNvPr>
          <p:cNvPicPr>
            <a:picLocks noChangeAspect="1"/>
          </p:cNvPicPr>
          <p:nvPr/>
        </p:nvPicPr>
        <p:blipFill>
          <a:blip r:embed="rId4"/>
          <a:stretch>
            <a:fillRect/>
          </a:stretch>
        </p:blipFill>
        <p:spPr>
          <a:xfrm>
            <a:off x="6320277" y="4189558"/>
            <a:ext cx="3152775" cy="1943100"/>
          </a:xfrm>
          <a:prstGeom prst="rect">
            <a:avLst/>
          </a:prstGeom>
        </p:spPr>
      </p:pic>
    </p:spTree>
    <p:extLst>
      <p:ext uri="{BB962C8B-B14F-4D97-AF65-F5344CB8AC3E}">
        <p14:creationId xmlns:p14="http://schemas.microsoft.com/office/powerpoint/2010/main" val="378107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5" name="Freeform: Shape 2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7" name="Freeform: Shape 2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9" name="Rectangle 2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Nadpis 1">
            <a:extLst>
              <a:ext uri="{FF2B5EF4-FFF2-40B4-BE49-F238E27FC236}">
                <a16:creationId xmlns:a16="http://schemas.microsoft.com/office/drawing/2014/main" id="{702F533A-F00D-44A0-A6C5-09AAC1D88857}"/>
              </a:ext>
            </a:extLst>
          </p:cNvPr>
          <p:cNvSpPr>
            <a:spLocks noGrp="1"/>
          </p:cNvSpPr>
          <p:nvPr>
            <p:ph type="title"/>
          </p:nvPr>
        </p:nvSpPr>
        <p:spPr>
          <a:xfrm>
            <a:off x="6858000" y="753765"/>
            <a:ext cx="4572000" cy="3056235"/>
          </a:xfrm>
        </p:spPr>
        <p:txBody>
          <a:bodyPr vert="horz" lIns="91440" tIns="45720" rIns="91440" bIns="45720" rtlCol="0" anchor="b">
            <a:normAutofit/>
          </a:bodyPr>
          <a:lstStyle/>
          <a:p>
            <a:r>
              <a:rPr lang="en-US" kern="1200">
                <a:solidFill>
                  <a:schemeClr val="tx1"/>
                </a:solidFill>
                <a:latin typeface="+mj-lt"/>
                <a:ea typeface="+mj-ea"/>
                <a:cs typeface="+mj-cs"/>
              </a:rPr>
              <a:t>THANK YOU !</a:t>
            </a:r>
          </a:p>
        </p:txBody>
      </p:sp>
      <p:pic>
        <p:nvPicPr>
          <p:cNvPr id="4" name="Obrázok 3">
            <a:extLst>
              <a:ext uri="{FF2B5EF4-FFF2-40B4-BE49-F238E27FC236}">
                <a16:creationId xmlns:a16="http://schemas.microsoft.com/office/drawing/2014/main" id="{F8FC20D2-D672-4F66-ABD3-A6415320D7DB}"/>
              </a:ext>
            </a:extLst>
          </p:cNvPr>
          <p:cNvPicPr>
            <a:picLocks noChangeAspect="1"/>
          </p:cNvPicPr>
          <p:nvPr/>
        </p:nvPicPr>
        <p:blipFill rotWithShape="1">
          <a:blip r:embed="rId2"/>
          <a:srcRect l="22113" r="21158"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31" name="Freeform: Shape 3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62573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BA31B-9E66-415E-AA38-72BCF65B5AF9}"/>
              </a:ext>
            </a:extLst>
          </p:cNvPr>
          <p:cNvSpPr>
            <a:spLocks noGrp="1"/>
          </p:cNvSpPr>
          <p:nvPr>
            <p:ph type="title"/>
          </p:nvPr>
        </p:nvSpPr>
        <p:spPr/>
        <p:txBody>
          <a:bodyPr/>
          <a:lstStyle/>
          <a:p>
            <a:r>
              <a:rPr lang="sk-SK" dirty="0"/>
              <a:t>PRETORIA </a:t>
            </a:r>
          </a:p>
        </p:txBody>
      </p:sp>
      <p:sp>
        <p:nvSpPr>
          <p:cNvPr id="3" name="Zástupný objekt pre obsah 2">
            <a:extLst>
              <a:ext uri="{FF2B5EF4-FFF2-40B4-BE49-F238E27FC236}">
                <a16:creationId xmlns:a16="http://schemas.microsoft.com/office/drawing/2014/main" id="{7EBEE973-C04D-431C-BBCB-06EAC33018AA}"/>
              </a:ext>
            </a:extLst>
          </p:cNvPr>
          <p:cNvSpPr>
            <a:spLocks noGrp="1"/>
          </p:cNvSpPr>
          <p:nvPr>
            <p:ph idx="1"/>
          </p:nvPr>
        </p:nvSpPr>
        <p:spPr/>
        <p:txBody>
          <a:bodyPr>
            <a:normAutofit/>
          </a:bodyPr>
          <a:lstStyle/>
          <a:p>
            <a:r>
              <a:rPr lang="en-US" dirty="0"/>
              <a:t>Pretoria, city in Gauteng province and administrative capital of the Republic of South Africa. Pretoria stretches along both sides of the Apies River and extends into the western foothills of the </a:t>
            </a:r>
            <a:r>
              <a:rPr lang="en-US" dirty="0" err="1"/>
              <a:t>Magaliesberg</a:t>
            </a:r>
            <a:r>
              <a:rPr lang="en-US" dirty="0"/>
              <a:t> on the east</a:t>
            </a:r>
            <a:r>
              <a:rPr lang="sk-SK" dirty="0"/>
              <a:t>.</a:t>
            </a:r>
          </a:p>
        </p:txBody>
      </p:sp>
    </p:spTree>
    <p:extLst>
      <p:ext uri="{BB962C8B-B14F-4D97-AF65-F5344CB8AC3E}">
        <p14:creationId xmlns:p14="http://schemas.microsoft.com/office/powerpoint/2010/main" val="813023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89537D-C05A-4F1C-9D18-45569E0D0993}"/>
              </a:ext>
            </a:extLst>
          </p:cNvPr>
          <p:cNvSpPr>
            <a:spLocks noGrp="1"/>
          </p:cNvSpPr>
          <p:nvPr>
            <p:ph type="title"/>
          </p:nvPr>
        </p:nvSpPr>
        <p:spPr/>
        <p:txBody>
          <a:bodyPr/>
          <a:lstStyle/>
          <a:p>
            <a:r>
              <a:rPr lang="sk-SK" dirty="0"/>
              <a:t>PRETORIA – MAP </a:t>
            </a:r>
          </a:p>
        </p:txBody>
      </p:sp>
      <p:pic>
        <p:nvPicPr>
          <p:cNvPr id="4" name="Zástupný objekt pre obsah 3">
            <a:extLst>
              <a:ext uri="{FF2B5EF4-FFF2-40B4-BE49-F238E27FC236}">
                <a16:creationId xmlns:a16="http://schemas.microsoft.com/office/drawing/2014/main" id="{64067E4A-F8BA-4A61-91FA-0BB219E508F0}"/>
              </a:ext>
            </a:extLst>
          </p:cNvPr>
          <p:cNvPicPr>
            <a:picLocks noGrp="1" noChangeAspect="1"/>
          </p:cNvPicPr>
          <p:nvPr>
            <p:ph idx="1"/>
          </p:nvPr>
        </p:nvPicPr>
        <p:blipFill>
          <a:blip r:embed="rId2"/>
          <a:stretch>
            <a:fillRect/>
          </a:stretch>
        </p:blipFill>
        <p:spPr>
          <a:xfrm>
            <a:off x="3375379" y="2286000"/>
            <a:ext cx="5441241" cy="3817938"/>
          </a:xfrm>
          <a:prstGeom prst="rect">
            <a:avLst/>
          </a:prstGeom>
        </p:spPr>
      </p:pic>
    </p:spTree>
    <p:extLst>
      <p:ext uri="{BB962C8B-B14F-4D97-AF65-F5344CB8AC3E}">
        <p14:creationId xmlns:p14="http://schemas.microsoft.com/office/powerpoint/2010/main" val="267214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CB9C8-D866-4B3F-8AE7-904C500A0E5C}"/>
              </a:ext>
            </a:extLst>
          </p:cNvPr>
          <p:cNvSpPr>
            <a:spLocks noGrp="1"/>
          </p:cNvSpPr>
          <p:nvPr>
            <p:ph type="title"/>
          </p:nvPr>
        </p:nvSpPr>
        <p:spPr/>
        <p:txBody>
          <a:bodyPr/>
          <a:lstStyle/>
          <a:p>
            <a:r>
              <a:rPr lang="sk-SK" dirty="0"/>
              <a:t>PRETORIA - FLAG</a:t>
            </a:r>
          </a:p>
        </p:txBody>
      </p:sp>
      <p:pic>
        <p:nvPicPr>
          <p:cNvPr id="5" name="Zástupný objekt pre obsah 4">
            <a:extLst>
              <a:ext uri="{FF2B5EF4-FFF2-40B4-BE49-F238E27FC236}">
                <a16:creationId xmlns:a16="http://schemas.microsoft.com/office/drawing/2014/main" id="{260074FA-0A30-4698-A32E-CA781377A4C6}"/>
              </a:ext>
            </a:extLst>
          </p:cNvPr>
          <p:cNvPicPr>
            <a:picLocks noGrp="1" noChangeAspect="1"/>
          </p:cNvPicPr>
          <p:nvPr>
            <p:ph idx="1"/>
          </p:nvPr>
        </p:nvPicPr>
        <p:blipFill>
          <a:blip r:embed="rId2"/>
          <a:stretch>
            <a:fillRect/>
          </a:stretch>
        </p:blipFill>
        <p:spPr>
          <a:xfrm>
            <a:off x="3049548" y="2358887"/>
            <a:ext cx="5900809" cy="3971697"/>
          </a:xfrm>
        </p:spPr>
      </p:pic>
    </p:spTree>
    <p:extLst>
      <p:ext uri="{BB962C8B-B14F-4D97-AF65-F5344CB8AC3E}">
        <p14:creationId xmlns:p14="http://schemas.microsoft.com/office/powerpoint/2010/main" val="227180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0F87B8-1A30-4CF3-A2F6-9B5D632E2AAD}"/>
              </a:ext>
            </a:extLst>
          </p:cNvPr>
          <p:cNvSpPr>
            <a:spLocks noGrp="1"/>
          </p:cNvSpPr>
          <p:nvPr>
            <p:ph type="title"/>
          </p:nvPr>
        </p:nvSpPr>
        <p:spPr/>
        <p:txBody>
          <a:bodyPr/>
          <a:lstStyle/>
          <a:p>
            <a:r>
              <a:rPr lang="sk-SK" dirty="0"/>
              <a:t>PRETORIA – SEAL</a:t>
            </a:r>
          </a:p>
        </p:txBody>
      </p:sp>
      <p:pic>
        <p:nvPicPr>
          <p:cNvPr id="4" name="Zástupný objekt pre obsah 3">
            <a:extLst>
              <a:ext uri="{FF2B5EF4-FFF2-40B4-BE49-F238E27FC236}">
                <a16:creationId xmlns:a16="http://schemas.microsoft.com/office/drawing/2014/main" id="{E3D04718-9378-449E-8E20-C33D8649525E}"/>
              </a:ext>
            </a:extLst>
          </p:cNvPr>
          <p:cNvPicPr>
            <a:picLocks noGrp="1" noChangeAspect="1"/>
          </p:cNvPicPr>
          <p:nvPr>
            <p:ph idx="1"/>
          </p:nvPr>
        </p:nvPicPr>
        <p:blipFill>
          <a:blip r:embed="rId2"/>
          <a:stretch>
            <a:fillRect/>
          </a:stretch>
        </p:blipFill>
        <p:spPr>
          <a:xfrm>
            <a:off x="3936724" y="2749951"/>
            <a:ext cx="3338720" cy="3138397"/>
          </a:xfrm>
          <a:prstGeom prst="rect">
            <a:avLst/>
          </a:prstGeom>
        </p:spPr>
      </p:pic>
    </p:spTree>
    <p:extLst>
      <p:ext uri="{BB962C8B-B14F-4D97-AF65-F5344CB8AC3E}">
        <p14:creationId xmlns:p14="http://schemas.microsoft.com/office/powerpoint/2010/main" val="2042676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749B64-7635-4255-974C-C710AF5E8266}"/>
              </a:ext>
            </a:extLst>
          </p:cNvPr>
          <p:cNvSpPr>
            <a:spLocks noGrp="1"/>
          </p:cNvSpPr>
          <p:nvPr>
            <p:ph type="title"/>
          </p:nvPr>
        </p:nvSpPr>
        <p:spPr/>
        <p:txBody>
          <a:bodyPr/>
          <a:lstStyle/>
          <a:p>
            <a:r>
              <a:rPr lang="sk-SK" dirty="0"/>
              <a:t>PRETORIA – HISTORY </a:t>
            </a:r>
          </a:p>
        </p:txBody>
      </p:sp>
      <p:sp>
        <p:nvSpPr>
          <p:cNvPr id="3" name="Zástupný objekt pre obsah 2">
            <a:extLst>
              <a:ext uri="{FF2B5EF4-FFF2-40B4-BE49-F238E27FC236}">
                <a16:creationId xmlns:a16="http://schemas.microsoft.com/office/drawing/2014/main" id="{9004CC6D-92A1-447A-8657-E4F835B91386}"/>
              </a:ext>
            </a:extLst>
          </p:cNvPr>
          <p:cNvSpPr>
            <a:spLocks noGrp="1"/>
          </p:cNvSpPr>
          <p:nvPr>
            <p:ph idx="1"/>
          </p:nvPr>
        </p:nvSpPr>
        <p:spPr/>
        <p:txBody>
          <a:bodyPr/>
          <a:lstStyle/>
          <a:p>
            <a:r>
              <a:rPr lang="en-US" dirty="0"/>
              <a:t> Founded in 1855 by </a:t>
            </a:r>
            <a:r>
              <a:rPr lang="en-US" dirty="0" err="1"/>
              <a:t>Marthinus</a:t>
            </a:r>
            <a:r>
              <a:rPr lang="en-US" dirty="0"/>
              <a:t>, son of </a:t>
            </a:r>
            <a:r>
              <a:rPr lang="en-US" dirty="0" err="1"/>
              <a:t>Andries</a:t>
            </a:r>
            <a:r>
              <a:rPr lang="en-US" dirty="0"/>
              <a:t> Pretorius, the Boer statesman for whom the city was named, it became the capital of the Transvaal in 1860, administrative capital of South Africa in 1910, and a city in 1931. During the South African War (1899–1902), Winston Churchill was imprisoned there (1899) until his escape. The Peace of Vereeniging, ending the war, was signed at Melrose House on May 31, 1902.</a:t>
            </a:r>
            <a:endParaRPr lang="sk-SK" dirty="0"/>
          </a:p>
        </p:txBody>
      </p:sp>
    </p:spTree>
    <p:extLst>
      <p:ext uri="{BB962C8B-B14F-4D97-AF65-F5344CB8AC3E}">
        <p14:creationId xmlns:p14="http://schemas.microsoft.com/office/powerpoint/2010/main" val="302366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CE218-4E7B-420F-A094-0168CC2F1C1E}"/>
              </a:ext>
            </a:extLst>
          </p:cNvPr>
          <p:cNvSpPr>
            <a:spLocks noGrp="1"/>
          </p:cNvSpPr>
          <p:nvPr>
            <p:ph type="title"/>
          </p:nvPr>
        </p:nvSpPr>
        <p:spPr/>
        <p:txBody>
          <a:bodyPr/>
          <a:lstStyle/>
          <a:p>
            <a:r>
              <a:rPr lang="sk-SK" dirty="0"/>
              <a:t>PRETORIA </a:t>
            </a:r>
          </a:p>
        </p:txBody>
      </p:sp>
      <p:sp>
        <p:nvSpPr>
          <p:cNvPr id="3" name="Zástupný objekt pre obsah 2">
            <a:extLst>
              <a:ext uri="{FF2B5EF4-FFF2-40B4-BE49-F238E27FC236}">
                <a16:creationId xmlns:a16="http://schemas.microsoft.com/office/drawing/2014/main" id="{6A14E5A0-862C-4DC2-8F2A-DD2AD532F9FF}"/>
              </a:ext>
            </a:extLst>
          </p:cNvPr>
          <p:cNvSpPr>
            <a:spLocks noGrp="1"/>
          </p:cNvSpPr>
          <p:nvPr>
            <p:ph idx="1"/>
          </p:nvPr>
        </p:nvSpPr>
        <p:spPr/>
        <p:txBody>
          <a:bodyPr>
            <a:normAutofit fontScale="92500"/>
          </a:bodyPr>
          <a:lstStyle/>
          <a:p>
            <a:r>
              <a:rPr lang="en-US" dirty="0"/>
              <a:t>Pretoria is well-planned and famous for its streets lined with jacaranda trees. Church Street stretches east-west for 12 miles (20 km). The post-World War II boom is evidenced by skyscrapers around Church Square. Landmarks commemorate Boer history (notably the Voortrekker Monument and the Paul Kruger and Louis Botha statues). Cultural attractions include the Kruger Museum, the National Cultural History Museum, and an art museum.</a:t>
            </a:r>
            <a:endParaRPr lang="sk-SK" dirty="0"/>
          </a:p>
        </p:txBody>
      </p:sp>
    </p:spTree>
    <p:extLst>
      <p:ext uri="{BB962C8B-B14F-4D97-AF65-F5344CB8AC3E}">
        <p14:creationId xmlns:p14="http://schemas.microsoft.com/office/powerpoint/2010/main" val="145781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2017BE-8D75-412D-8C4B-0B8AE44FF8D8}"/>
              </a:ext>
            </a:extLst>
          </p:cNvPr>
          <p:cNvSpPr>
            <a:spLocks noGrp="1"/>
          </p:cNvSpPr>
          <p:nvPr>
            <p:ph type="title"/>
          </p:nvPr>
        </p:nvSpPr>
        <p:spPr/>
        <p:txBody>
          <a:bodyPr/>
          <a:lstStyle/>
          <a:p>
            <a:r>
              <a:rPr lang="sk-SK" dirty="0"/>
              <a:t>PRETORIA – PIET RETIEF</a:t>
            </a:r>
          </a:p>
        </p:txBody>
      </p:sp>
      <p:pic>
        <p:nvPicPr>
          <p:cNvPr id="4" name="Zástupný objekt pre obsah 3">
            <a:extLst>
              <a:ext uri="{FF2B5EF4-FFF2-40B4-BE49-F238E27FC236}">
                <a16:creationId xmlns:a16="http://schemas.microsoft.com/office/drawing/2014/main" id="{DBEDDECA-7C94-4902-913E-9EB935CA32E6}"/>
              </a:ext>
            </a:extLst>
          </p:cNvPr>
          <p:cNvPicPr>
            <a:picLocks noGrp="1" noChangeAspect="1"/>
          </p:cNvPicPr>
          <p:nvPr>
            <p:ph idx="1"/>
          </p:nvPr>
        </p:nvPicPr>
        <p:blipFill>
          <a:blip r:embed="rId2"/>
          <a:stretch>
            <a:fillRect/>
          </a:stretch>
        </p:blipFill>
        <p:spPr>
          <a:xfrm>
            <a:off x="4359528" y="2278062"/>
            <a:ext cx="2545292" cy="3817938"/>
          </a:xfrm>
          <a:prstGeom prst="rect">
            <a:avLst/>
          </a:prstGeom>
        </p:spPr>
      </p:pic>
    </p:spTree>
    <p:extLst>
      <p:ext uri="{BB962C8B-B14F-4D97-AF65-F5344CB8AC3E}">
        <p14:creationId xmlns:p14="http://schemas.microsoft.com/office/powerpoint/2010/main" val="358915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87C1C2-5201-4806-B217-4FAF3FB9A8BD}"/>
              </a:ext>
            </a:extLst>
          </p:cNvPr>
          <p:cNvSpPr>
            <a:spLocks noGrp="1"/>
          </p:cNvSpPr>
          <p:nvPr>
            <p:ph type="title"/>
          </p:nvPr>
        </p:nvSpPr>
        <p:spPr/>
        <p:txBody>
          <a:bodyPr/>
          <a:lstStyle/>
          <a:p>
            <a:r>
              <a:rPr lang="sk-SK" dirty="0"/>
              <a:t>PRETORIA – UNIVERSITY OF SOUTH AFRICA</a:t>
            </a:r>
          </a:p>
        </p:txBody>
      </p:sp>
      <p:pic>
        <p:nvPicPr>
          <p:cNvPr id="4" name="Zástupný objekt pre obsah 3">
            <a:extLst>
              <a:ext uri="{FF2B5EF4-FFF2-40B4-BE49-F238E27FC236}">
                <a16:creationId xmlns:a16="http://schemas.microsoft.com/office/drawing/2014/main" id="{7680AF1F-B838-4D0E-B27B-3735093830B8}"/>
              </a:ext>
            </a:extLst>
          </p:cNvPr>
          <p:cNvPicPr>
            <a:picLocks noGrp="1" noChangeAspect="1"/>
          </p:cNvPicPr>
          <p:nvPr>
            <p:ph idx="1"/>
          </p:nvPr>
        </p:nvPicPr>
        <p:blipFill>
          <a:blip r:embed="rId2"/>
          <a:stretch>
            <a:fillRect/>
          </a:stretch>
        </p:blipFill>
        <p:spPr>
          <a:xfrm>
            <a:off x="3693874" y="3041710"/>
            <a:ext cx="4420547" cy="2491581"/>
          </a:xfrm>
          <a:prstGeom prst="rect">
            <a:avLst/>
          </a:prstGeom>
        </p:spPr>
      </p:pic>
    </p:spTree>
    <p:extLst>
      <p:ext uri="{BB962C8B-B14F-4D97-AF65-F5344CB8AC3E}">
        <p14:creationId xmlns:p14="http://schemas.microsoft.com/office/powerpoint/2010/main" val="2014962598"/>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10</TotalTime>
  <Words>256</Words>
  <Application>Microsoft Office PowerPoint</Application>
  <PresentationFormat>Širokouhlá</PresentationFormat>
  <Paragraphs>19</Paragraphs>
  <Slides>13</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13</vt:i4>
      </vt:variant>
    </vt:vector>
  </HeadingPairs>
  <TitlesOfParts>
    <vt:vector size="18" baseType="lpstr">
      <vt:lpstr>Arial</vt:lpstr>
      <vt:lpstr>Avenir Next LT Pro</vt:lpstr>
      <vt:lpstr>Avenir Next LT Pro Light</vt:lpstr>
      <vt:lpstr>Sitka Subheading</vt:lpstr>
      <vt:lpstr>PebbleVTI</vt:lpstr>
      <vt:lpstr>PRETORIA  </vt:lpstr>
      <vt:lpstr>PRETORIA </vt:lpstr>
      <vt:lpstr>PRETORIA – MAP </vt:lpstr>
      <vt:lpstr>PRETORIA - FLAG</vt:lpstr>
      <vt:lpstr>PRETORIA – SEAL</vt:lpstr>
      <vt:lpstr>PRETORIA – HISTORY </vt:lpstr>
      <vt:lpstr>PRETORIA </vt:lpstr>
      <vt:lpstr>PRETORIA – PIET RETIEF</vt:lpstr>
      <vt:lpstr>PRETORIA – UNIVERSITY OF SOUTH AFRICA</vt:lpstr>
      <vt:lpstr>PRETORIA – UNIVERSITY OF PRETORIA</vt:lpstr>
      <vt:lpstr>PRETORIA – TSHWANE UNIVERSITY OF TECHNOLOGY</vt:lpstr>
      <vt:lpstr>PRETORIA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PRETORIA</dc:title>
  <dc:creator>SIMONA GODALOVA</dc:creator>
  <cp:lastModifiedBy>SIMONA GODALOVA</cp:lastModifiedBy>
  <cp:revision>3</cp:revision>
  <dcterms:created xsi:type="dcterms:W3CDTF">2020-10-10T14:42:37Z</dcterms:created>
  <dcterms:modified xsi:type="dcterms:W3CDTF">2020-10-10T14:53:29Z</dcterms:modified>
</cp:coreProperties>
</file>