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57" r:id="rId4"/>
    <p:sldId id="258" r:id="rId5"/>
    <p:sldId id="259" r:id="rId6"/>
    <p:sldId id="260" r:id="rId7"/>
    <p:sldId id="272" r:id="rId8"/>
    <p:sldId id="273" r:id="rId9"/>
    <p:sldId id="261" r:id="rId10"/>
    <p:sldId id="270" r:id="rId11"/>
    <p:sldId id="262" r:id="rId12"/>
    <p:sldId id="263" r:id="rId13"/>
    <p:sldId id="264" r:id="rId14"/>
    <p:sldId id="265" r:id="rId15"/>
    <p:sldId id="266" r:id="rId16"/>
    <p:sldId id="267" r:id="rId17"/>
    <p:sldId id="268" r:id="rId18"/>
    <p:sldId id="269"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rpo.gov.p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B1E567-13F8-4D74-9F74-74E6340BC928}"/>
              </a:ext>
            </a:extLst>
          </p:cNvPr>
          <p:cNvSpPr>
            <a:spLocks noGrp="1"/>
          </p:cNvSpPr>
          <p:nvPr>
            <p:ph type="ctrTitle"/>
          </p:nvPr>
        </p:nvSpPr>
        <p:spPr/>
        <p:txBody>
          <a:bodyPr/>
          <a:lstStyle/>
          <a:p>
            <a:r>
              <a:rPr lang="pl-PL" dirty="0"/>
              <a:t>10 grudnia </a:t>
            </a:r>
          </a:p>
        </p:txBody>
      </p:sp>
      <p:sp>
        <p:nvSpPr>
          <p:cNvPr id="3" name="Podtytuł 2">
            <a:extLst>
              <a:ext uri="{FF2B5EF4-FFF2-40B4-BE49-F238E27FC236}">
                <a16:creationId xmlns:a16="http://schemas.microsoft.com/office/drawing/2014/main" id="{8DE2BDB2-BD5A-4411-A53C-286B35D37B64}"/>
              </a:ext>
            </a:extLst>
          </p:cNvPr>
          <p:cNvSpPr>
            <a:spLocks noGrp="1"/>
          </p:cNvSpPr>
          <p:nvPr>
            <p:ph type="subTitle" idx="1"/>
          </p:nvPr>
        </p:nvSpPr>
        <p:spPr/>
        <p:txBody>
          <a:bodyPr>
            <a:normAutofit/>
          </a:bodyPr>
          <a:lstStyle/>
          <a:p>
            <a:r>
              <a:rPr lang="pl-PL" sz="2400" dirty="0">
                <a:solidFill>
                  <a:schemeClr val="tx1"/>
                </a:solidFill>
              </a:rPr>
              <a:t>Międzynarodowy Dzień Praw Człowieka </a:t>
            </a:r>
          </a:p>
        </p:txBody>
      </p:sp>
    </p:spTree>
    <p:extLst>
      <p:ext uri="{BB962C8B-B14F-4D97-AF65-F5344CB8AC3E}">
        <p14:creationId xmlns:p14="http://schemas.microsoft.com/office/powerpoint/2010/main" val="361976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57D0E44F-5434-4632-8680-76226C882CCC}"/>
              </a:ext>
            </a:extLst>
          </p:cNvPr>
          <p:cNvPicPr>
            <a:picLocks noChangeAspect="1"/>
          </p:cNvPicPr>
          <p:nvPr/>
        </p:nvPicPr>
        <p:blipFill>
          <a:blip r:embed="rId2"/>
          <a:stretch>
            <a:fillRect/>
          </a:stretch>
        </p:blipFill>
        <p:spPr>
          <a:xfrm>
            <a:off x="1696278" y="495852"/>
            <a:ext cx="9899374" cy="6599583"/>
          </a:xfrm>
          <a:prstGeom prst="rect">
            <a:avLst/>
          </a:prstGeom>
        </p:spPr>
      </p:pic>
    </p:spTree>
    <p:extLst>
      <p:ext uri="{BB962C8B-B14F-4D97-AF65-F5344CB8AC3E}">
        <p14:creationId xmlns:p14="http://schemas.microsoft.com/office/powerpoint/2010/main" val="1244797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C8DE40-8619-404B-986C-AB1BDFFEAD7A}"/>
              </a:ext>
            </a:extLst>
          </p:cNvPr>
          <p:cNvSpPr>
            <a:spLocks noGrp="1"/>
          </p:cNvSpPr>
          <p:nvPr>
            <p:ph type="title"/>
          </p:nvPr>
        </p:nvSpPr>
        <p:spPr/>
        <p:txBody>
          <a:bodyPr/>
          <a:lstStyle/>
          <a:p>
            <a:r>
              <a:rPr lang="pl-PL" b="1" i="0" dirty="0">
                <a:solidFill>
                  <a:srgbClr val="18223E"/>
                </a:solidFill>
                <a:effectLst/>
                <a:latin typeface="inherit"/>
              </a:rPr>
              <a:t>NIE BĄDŹ OBOJĘTNY</a:t>
            </a:r>
            <a:br>
              <a:rPr lang="pl-PL" b="0" i="0" dirty="0">
                <a:solidFill>
                  <a:srgbClr val="18223E"/>
                </a:solidFill>
                <a:effectLst/>
                <a:latin typeface="Open Sans Regular"/>
              </a:rPr>
            </a:br>
            <a:endParaRPr lang="pl-PL" dirty="0"/>
          </a:p>
        </p:txBody>
      </p:sp>
      <p:sp>
        <p:nvSpPr>
          <p:cNvPr id="3" name="Symbol zastępczy zawartości 2">
            <a:extLst>
              <a:ext uri="{FF2B5EF4-FFF2-40B4-BE49-F238E27FC236}">
                <a16:creationId xmlns:a16="http://schemas.microsoft.com/office/drawing/2014/main" id="{0D27FD51-2E32-418A-9AA1-A41689C02D78}"/>
              </a:ext>
            </a:extLst>
          </p:cNvPr>
          <p:cNvSpPr>
            <a:spLocks noGrp="1"/>
          </p:cNvSpPr>
          <p:nvPr>
            <p:ph idx="1"/>
          </p:nvPr>
        </p:nvSpPr>
        <p:spPr/>
        <p:txBody>
          <a:bodyPr>
            <a:normAutofit/>
          </a:bodyPr>
          <a:lstStyle/>
          <a:p>
            <a:r>
              <a:rPr lang="pl-PL" sz="2400" b="0" i="0" dirty="0">
                <a:solidFill>
                  <a:srgbClr val="18223E"/>
                </a:solidFill>
                <a:effectLst/>
                <a:latin typeface="Open Sans Regular"/>
              </a:rPr>
              <a:t>Marian Turski, członek Rady Społecznej RPO, były więzień Auschwitz mówił o tym jako o jedenastym przykazaniu. Dla praw człowieka to jednak wydaje się punktem wyjścia, żadna idea nie utrzyma się  bez zaangażowania ludzi, dla których jest ważna. Dlatego tak potrzebne jest, aby zdecydowanie reagować na przemoc, mowę nienawiści, niesprawiedliwość, wykluczenie czy ostracyzm, kiedy tylko zauważamy je w swoim otoczeniu.</a:t>
            </a:r>
            <a:endParaRPr lang="pl-PL" sz="2400" dirty="0"/>
          </a:p>
        </p:txBody>
      </p:sp>
    </p:spTree>
    <p:extLst>
      <p:ext uri="{BB962C8B-B14F-4D97-AF65-F5344CB8AC3E}">
        <p14:creationId xmlns:p14="http://schemas.microsoft.com/office/powerpoint/2010/main" val="1910387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C545E0-AA9B-4DD9-B5CC-F4230A0E9D7E}"/>
              </a:ext>
            </a:extLst>
          </p:cNvPr>
          <p:cNvSpPr>
            <a:spLocks noGrp="1"/>
          </p:cNvSpPr>
          <p:nvPr>
            <p:ph type="title"/>
          </p:nvPr>
        </p:nvSpPr>
        <p:spPr/>
        <p:txBody>
          <a:bodyPr/>
          <a:lstStyle/>
          <a:p>
            <a:r>
              <a:rPr lang="pl-PL" b="1" i="0" dirty="0">
                <a:solidFill>
                  <a:srgbClr val="18223E"/>
                </a:solidFill>
                <a:effectLst/>
                <a:latin typeface="inherit"/>
              </a:rPr>
              <a:t>OTWÓRZ SIĘ NA ŚWIAT</a:t>
            </a:r>
            <a:br>
              <a:rPr lang="pl-PL" b="0" i="0" dirty="0">
                <a:solidFill>
                  <a:srgbClr val="18223E"/>
                </a:solidFill>
                <a:effectLst/>
                <a:latin typeface="Open Sans Regular"/>
              </a:rPr>
            </a:br>
            <a:endParaRPr lang="pl-PL" dirty="0"/>
          </a:p>
        </p:txBody>
      </p:sp>
      <p:sp>
        <p:nvSpPr>
          <p:cNvPr id="3" name="Symbol zastępczy zawartości 2">
            <a:extLst>
              <a:ext uri="{FF2B5EF4-FFF2-40B4-BE49-F238E27FC236}">
                <a16:creationId xmlns:a16="http://schemas.microsoft.com/office/drawing/2014/main" id="{1C88A587-BDD2-4ABE-A647-306DF6FDC1C8}"/>
              </a:ext>
            </a:extLst>
          </p:cNvPr>
          <p:cNvSpPr>
            <a:spLocks noGrp="1"/>
          </p:cNvSpPr>
          <p:nvPr>
            <p:ph idx="1"/>
          </p:nvPr>
        </p:nvSpPr>
        <p:spPr/>
        <p:txBody>
          <a:bodyPr>
            <a:normAutofit/>
          </a:bodyPr>
          <a:lstStyle/>
          <a:p>
            <a:r>
              <a:rPr lang="pl-PL" sz="2400" b="0" i="0" dirty="0">
                <a:solidFill>
                  <a:srgbClr val="18223E"/>
                </a:solidFill>
                <a:effectLst/>
                <a:latin typeface="Open Sans Regular"/>
              </a:rPr>
              <a:t>Wielu osobom nauka kojarzy się z ciężką pracą i siedzeniem nad książkami. Tymczasem rozwijanie światopoglądu i horyzontu jest niezbędne dla zrozumienia otaczających nas przemian oraz zrozumienia potrzeb drugiego człowieka, co z kolei jest kluczem do przestrzegania praw człowieka.</a:t>
            </a:r>
            <a:endParaRPr lang="pl-PL" sz="2400" dirty="0"/>
          </a:p>
        </p:txBody>
      </p:sp>
    </p:spTree>
    <p:extLst>
      <p:ext uri="{BB962C8B-B14F-4D97-AF65-F5344CB8AC3E}">
        <p14:creationId xmlns:p14="http://schemas.microsoft.com/office/powerpoint/2010/main" val="276907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A08CF3-A5C7-4797-9C59-C2058A5643C0}"/>
              </a:ext>
            </a:extLst>
          </p:cNvPr>
          <p:cNvSpPr>
            <a:spLocks noGrp="1"/>
          </p:cNvSpPr>
          <p:nvPr>
            <p:ph type="title"/>
          </p:nvPr>
        </p:nvSpPr>
        <p:spPr/>
        <p:txBody>
          <a:bodyPr/>
          <a:lstStyle/>
          <a:p>
            <a:r>
              <a:rPr lang="pl-PL" b="1" i="0" dirty="0">
                <a:solidFill>
                  <a:srgbClr val="18223E"/>
                </a:solidFill>
                <a:effectLst/>
                <a:latin typeface="inherit"/>
              </a:rPr>
              <a:t>WSPIERAJ NIEZALEŻNE MEDIA</a:t>
            </a:r>
            <a:br>
              <a:rPr lang="pl-PL" b="0" i="0" dirty="0">
                <a:solidFill>
                  <a:srgbClr val="18223E"/>
                </a:solidFill>
                <a:effectLst/>
                <a:latin typeface="Open Sans Regular"/>
              </a:rPr>
            </a:br>
            <a:endParaRPr lang="pl-PL" dirty="0"/>
          </a:p>
        </p:txBody>
      </p:sp>
      <p:sp>
        <p:nvSpPr>
          <p:cNvPr id="3" name="Symbol zastępczy zawartości 2">
            <a:extLst>
              <a:ext uri="{FF2B5EF4-FFF2-40B4-BE49-F238E27FC236}">
                <a16:creationId xmlns:a16="http://schemas.microsoft.com/office/drawing/2014/main" id="{2D1CD1B3-F627-4376-9ED6-98383A2D85D8}"/>
              </a:ext>
            </a:extLst>
          </p:cNvPr>
          <p:cNvSpPr>
            <a:spLocks noGrp="1"/>
          </p:cNvSpPr>
          <p:nvPr>
            <p:ph idx="1"/>
          </p:nvPr>
        </p:nvSpPr>
        <p:spPr/>
        <p:txBody>
          <a:bodyPr>
            <a:normAutofit/>
          </a:bodyPr>
          <a:lstStyle/>
          <a:p>
            <a:r>
              <a:rPr lang="pl-PL" sz="2400" b="0" i="0" dirty="0">
                <a:solidFill>
                  <a:srgbClr val="18223E"/>
                </a:solidFill>
                <a:effectLst/>
                <a:latin typeface="Open Sans Regular"/>
              </a:rPr>
              <a:t>Niezależne media to obywatelskie okno na świat. Media patrzą na ręce władzy, osobom publicznym, ale też oddają głos tym, których zazwyczaj nie słyszymy w debacie publicznej. Wspieraj ciekawe projekty, rzetelnie prowadzone podcasty, dziel się informacjami o ważnych reportażach czy wywiadach – praca niezależnych dziennikarzy jest niezbędna do kontrolowania, czy prawa człowieka są w praktyce przestrzegane.</a:t>
            </a:r>
            <a:endParaRPr lang="pl-PL" sz="2400" dirty="0"/>
          </a:p>
        </p:txBody>
      </p:sp>
    </p:spTree>
    <p:extLst>
      <p:ext uri="{BB962C8B-B14F-4D97-AF65-F5344CB8AC3E}">
        <p14:creationId xmlns:p14="http://schemas.microsoft.com/office/powerpoint/2010/main" val="3910615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7283F4-DC67-47B7-9C92-25BC1A1EBC49}"/>
              </a:ext>
            </a:extLst>
          </p:cNvPr>
          <p:cNvSpPr>
            <a:spLocks noGrp="1"/>
          </p:cNvSpPr>
          <p:nvPr>
            <p:ph type="title"/>
          </p:nvPr>
        </p:nvSpPr>
        <p:spPr/>
        <p:txBody>
          <a:bodyPr/>
          <a:lstStyle/>
          <a:p>
            <a:r>
              <a:rPr lang="pl-PL" b="1" i="0" dirty="0">
                <a:solidFill>
                  <a:srgbClr val="18223E"/>
                </a:solidFill>
                <a:effectLst/>
                <a:latin typeface="inherit"/>
              </a:rPr>
              <a:t>DZIAŁAJ LOKALNIE</a:t>
            </a:r>
            <a:br>
              <a:rPr lang="pl-PL" b="0" i="0" dirty="0">
                <a:solidFill>
                  <a:srgbClr val="18223E"/>
                </a:solidFill>
                <a:effectLst/>
                <a:latin typeface="Open Sans Regular"/>
              </a:rPr>
            </a:br>
            <a:endParaRPr lang="pl-PL" dirty="0"/>
          </a:p>
        </p:txBody>
      </p:sp>
      <p:sp>
        <p:nvSpPr>
          <p:cNvPr id="3" name="Symbol zastępczy zawartości 2">
            <a:extLst>
              <a:ext uri="{FF2B5EF4-FFF2-40B4-BE49-F238E27FC236}">
                <a16:creationId xmlns:a16="http://schemas.microsoft.com/office/drawing/2014/main" id="{1FBBB7BF-DD21-4A48-91C7-2686032656DC}"/>
              </a:ext>
            </a:extLst>
          </p:cNvPr>
          <p:cNvSpPr>
            <a:spLocks noGrp="1"/>
          </p:cNvSpPr>
          <p:nvPr>
            <p:ph idx="1"/>
          </p:nvPr>
        </p:nvSpPr>
        <p:spPr/>
        <p:txBody>
          <a:bodyPr>
            <a:normAutofit/>
          </a:bodyPr>
          <a:lstStyle/>
          <a:p>
            <a:r>
              <a:rPr lang="pl-PL" sz="2400" b="0" i="0" dirty="0">
                <a:solidFill>
                  <a:srgbClr val="18223E"/>
                </a:solidFill>
                <a:effectLst/>
                <a:latin typeface="Open Sans Regular"/>
              </a:rPr>
              <a:t>Wbrew temu, że mówi się o XXI wieku jako o czasie rozpadu więzi, lokalne społeczności są wypełnione po brzegi inicjatywami obywatelskimi. Nawet w najmniejszych miejscowościach istnieją różne mniej lub bardziej formalne organizacje i ruchy społeczne, które budują wspólnotę. Zaangażuj się w pracę grupy ludzi, z którymi łączą cię cele lub stwórz swoją inicjatywę – zmiana zaczyna się od małych kroków.</a:t>
            </a:r>
            <a:endParaRPr lang="pl-PL" sz="2400" dirty="0"/>
          </a:p>
        </p:txBody>
      </p:sp>
    </p:spTree>
    <p:extLst>
      <p:ext uri="{BB962C8B-B14F-4D97-AF65-F5344CB8AC3E}">
        <p14:creationId xmlns:p14="http://schemas.microsoft.com/office/powerpoint/2010/main" val="1647802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378CAC-475A-4110-B072-D17648F6E64E}"/>
              </a:ext>
            </a:extLst>
          </p:cNvPr>
          <p:cNvSpPr>
            <a:spLocks noGrp="1"/>
          </p:cNvSpPr>
          <p:nvPr>
            <p:ph type="title"/>
          </p:nvPr>
        </p:nvSpPr>
        <p:spPr/>
        <p:txBody>
          <a:bodyPr/>
          <a:lstStyle/>
          <a:p>
            <a:r>
              <a:rPr lang="pl-PL" b="1" i="0" dirty="0">
                <a:solidFill>
                  <a:srgbClr val="18223E"/>
                </a:solidFill>
                <a:effectLst/>
                <a:latin typeface="inherit"/>
              </a:rPr>
              <a:t>BĄDŹ SOLIDARNY</a:t>
            </a:r>
            <a:br>
              <a:rPr lang="pl-PL" b="0" i="0" dirty="0">
                <a:solidFill>
                  <a:srgbClr val="18223E"/>
                </a:solidFill>
                <a:effectLst/>
                <a:latin typeface="Open Sans Regular"/>
              </a:rPr>
            </a:br>
            <a:endParaRPr lang="pl-PL" dirty="0"/>
          </a:p>
        </p:txBody>
      </p:sp>
      <p:sp>
        <p:nvSpPr>
          <p:cNvPr id="3" name="Symbol zastępczy zawartości 2">
            <a:extLst>
              <a:ext uri="{FF2B5EF4-FFF2-40B4-BE49-F238E27FC236}">
                <a16:creationId xmlns:a16="http://schemas.microsoft.com/office/drawing/2014/main" id="{D7C3507A-86CC-4B38-A314-59F041A51046}"/>
              </a:ext>
            </a:extLst>
          </p:cNvPr>
          <p:cNvSpPr>
            <a:spLocks noGrp="1"/>
          </p:cNvSpPr>
          <p:nvPr>
            <p:ph idx="1"/>
          </p:nvPr>
        </p:nvSpPr>
        <p:spPr/>
        <p:txBody>
          <a:bodyPr>
            <a:normAutofit/>
          </a:bodyPr>
          <a:lstStyle/>
          <a:p>
            <a:r>
              <a:rPr lang="pl-PL" sz="2400" b="0" i="0" dirty="0">
                <a:solidFill>
                  <a:srgbClr val="18223E"/>
                </a:solidFill>
                <a:effectLst/>
                <a:latin typeface="Open Sans Regular"/>
              </a:rPr>
              <a:t>Zwróć uwagę na potrzeby grup szczególnie narażonych na wykluczenie np. seniorów, osób z niepełnosprawnością, dzieci, osób w kryzysie bezdomności. Są to osoby, których głos nie przebija się do debaty publicznej, a w rezultacie są bardziej narażone na łamanie praw człowieka. Często bariery stawiane przez świat uniemożliwiają im pełne uczestnictwo w życiu społeczności, bariery które niekiedy łatwo znieść, trzeba tylko zwrócić na nie uwagę. A przecież to od różnorodności wspólnoty zależy jej bogactwo.</a:t>
            </a:r>
            <a:endParaRPr lang="pl-PL" sz="2400" dirty="0"/>
          </a:p>
        </p:txBody>
      </p:sp>
    </p:spTree>
    <p:extLst>
      <p:ext uri="{BB962C8B-B14F-4D97-AF65-F5344CB8AC3E}">
        <p14:creationId xmlns:p14="http://schemas.microsoft.com/office/powerpoint/2010/main" val="4073931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1C8EBC-33C1-48B7-8FAB-ABFBB76F9F97}"/>
              </a:ext>
            </a:extLst>
          </p:cNvPr>
          <p:cNvSpPr>
            <a:spLocks noGrp="1"/>
          </p:cNvSpPr>
          <p:nvPr>
            <p:ph type="title"/>
          </p:nvPr>
        </p:nvSpPr>
        <p:spPr/>
        <p:txBody>
          <a:bodyPr/>
          <a:lstStyle/>
          <a:p>
            <a:r>
              <a:rPr lang="pl-PL" b="1" i="0" dirty="0">
                <a:solidFill>
                  <a:srgbClr val="18223E"/>
                </a:solidFill>
                <a:effectLst/>
                <a:latin typeface="inherit"/>
              </a:rPr>
              <a:t>ZANIM WYRZUCISZ – DAJ DRUGIE ŻYCIE</a:t>
            </a:r>
            <a:br>
              <a:rPr lang="pl-PL" b="0" i="0" dirty="0">
                <a:solidFill>
                  <a:srgbClr val="18223E"/>
                </a:solidFill>
                <a:effectLst/>
                <a:latin typeface="Open Sans Regular"/>
              </a:rPr>
            </a:br>
            <a:endParaRPr lang="pl-PL" dirty="0"/>
          </a:p>
        </p:txBody>
      </p:sp>
      <p:sp>
        <p:nvSpPr>
          <p:cNvPr id="3" name="Symbol zastępczy zawartości 2">
            <a:extLst>
              <a:ext uri="{FF2B5EF4-FFF2-40B4-BE49-F238E27FC236}">
                <a16:creationId xmlns:a16="http://schemas.microsoft.com/office/drawing/2014/main" id="{AD58BE63-9294-4702-A568-1FC4BA5ED749}"/>
              </a:ext>
            </a:extLst>
          </p:cNvPr>
          <p:cNvSpPr>
            <a:spLocks noGrp="1"/>
          </p:cNvSpPr>
          <p:nvPr>
            <p:ph idx="1"/>
          </p:nvPr>
        </p:nvSpPr>
        <p:spPr/>
        <p:txBody>
          <a:bodyPr>
            <a:normAutofit/>
          </a:bodyPr>
          <a:lstStyle/>
          <a:p>
            <a:r>
              <a:rPr lang="pl-PL" sz="2000" b="0" i="0" dirty="0">
                <a:solidFill>
                  <a:srgbClr val="18223E"/>
                </a:solidFill>
                <a:effectLst/>
                <a:latin typeface="Open Sans Regular"/>
              </a:rPr>
              <a:t>W polskiej Konstytucji jednym z wyraźnie zaznaczonych praw jest prawo do czystego środowiska. I choć jego ochrona jest obowiązkiem władz, to sami dobrze wiemy, jak wielkie znaczenia mają nasze przyzwyczajenia, codzienne dbanie o lepsze jutro dla całej planety. Produkcja wielu przedmiotów to olbrzymi wysiłek energetyczny dla Ziemi. Zanim więc wyrzucimy kolejny przedmiot, przed zakupem nowego, spróbujmy go naprawić albo oddać komuś, kto uczyni z niego pożyteczną rzecz. Jest wiele grup, które wpiera takie działania. To, co Tobie jest już niepotrzebne, może w drugim obiegu znaleźć nowe życie. Warto wspierać też lokalne </a:t>
            </a:r>
            <a:r>
              <a:rPr lang="pl-PL" sz="2000" b="0" i="0" dirty="0" err="1">
                <a:solidFill>
                  <a:srgbClr val="18223E"/>
                </a:solidFill>
                <a:effectLst/>
                <a:latin typeface="Open Sans Regular"/>
              </a:rPr>
              <a:t>Jadłodzielnie</a:t>
            </a:r>
            <a:r>
              <a:rPr lang="pl-PL" sz="2000" b="0" i="0" dirty="0">
                <a:solidFill>
                  <a:srgbClr val="18223E"/>
                </a:solidFill>
                <a:effectLst/>
                <a:latin typeface="Open Sans Regular"/>
              </a:rPr>
              <a:t>, gdy np. rodzina nie dała jednak rady zupie przygotowanej przez Babcię … Może ktoś inny na nią czeka?</a:t>
            </a:r>
            <a:endParaRPr lang="pl-PL" sz="2000" dirty="0"/>
          </a:p>
        </p:txBody>
      </p:sp>
    </p:spTree>
    <p:extLst>
      <p:ext uri="{BB962C8B-B14F-4D97-AF65-F5344CB8AC3E}">
        <p14:creationId xmlns:p14="http://schemas.microsoft.com/office/powerpoint/2010/main" val="2453832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F05E6E-ED89-4CA3-8B7D-5C0C8D30A17D}"/>
              </a:ext>
            </a:extLst>
          </p:cNvPr>
          <p:cNvSpPr>
            <a:spLocks noGrp="1"/>
          </p:cNvSpPr>
          <p:nvPr>
            <p:ph type="title"/>
          </p:nvPr>
        </p:nvSpPr>
        <p:spPr/>
        <p:txBody>
          <a:bodyPr/>
          <a:lstStyle/>
          <a:p>
            <a:r>
              <a:rPr lang="pl-PL" b="1" i="0" dirty="0">
                <a:solidFill>
                  <a:srgbClr val="18223E"/>
                </a:solidFill>
                <a:effectLst/>
                <a:latin typeface="inherit"/>
              </a:rPr>
              <a:t>DBAJ O JĘZYK, KTÓREGO UŻYWASZ</a:t>
            </a:r>
            <a:br>
              <a:rPr lang="pl-PL" b="0" i="0" dirty="0">
                <a:solidFill>
                  <a:srgbClr val="18223E"/>
                </a:solidFill>
                <a:effectLst/>
                <a:latin typeface="Open Sans Regular"/>
              </a:rPr>
            </a:br>
            <a:endParaRPr lang="pl-PL" dirty="0"/>
          </a:p>
        </p:txBody>
      </p:sp>
      <p:sp>
        <p:nvSpPr>
          <p:cNvPr id="3" name="Symbol zastępczy zawartości 2">
            <a:extLst>
              <a:ext uri="{FF2B5EF4-FFF2-40B4-BE49-F238E27FC236}">
                <a16:creationId xmlns:a16="http://schemas.microsoft.com/office/drawing/2014/main" id="{E04E1FEC-7975-42EF-BE9E-5DA28CC9787B}"/>
              </a:ext>
            </a:extLst>
          </p:cNvPr>
          <p:cNvSpPr>
            <a:spLocks noGrp="1"/>
          </p:cNvSpPr>
          <p:nvPr>
            <p:ph idx="1"/>
          </p:nvPr>
        </p:nvSpPr>
        <p:spPr/>
        <p:txBody>
          <a:bodyPr>
            <a:normAutofit/>
          </a:bodyPr>
          <a:lstStyle/>
          <a:p>
            <a:r>
              <a:rPr lang="pl-PL" sz="2400" b="0" i="0" dirty="0">
                <a:solidFill>
                  <a:srgbClr val="18223E"/>
                </a:solidFill>
                <a:effectLst/>
                <a:latin typeface="Open Sans Regular"/>
              </a:rPr>
              <a:t>To normalne, że w naszym słowniku funkcjonuje wiele przyzwyczajeń, niezręczności językowych, schematów myślowych. Często nawet nie zdajemy sobie sprawy, że popularne powiedzenie albo używane obiegowo określenie może być krzywdzące. Jeśli ktoś zwraca Ci uwagę, że dane słowo go rani, nie traktuj tego jako ataku na siebie. Język to narzędzie – a przecież w życiu codziennym narzędzia wymieniamy, naprawiamy, uczymy się posługiwać nowymi. Stosuj pozytywną, wzmacniającą komunikację, a na pewno odczujesz zmianę jakości rozmowy.</a:t>
            </a:r>
            <a:endParaRPr lang="pl-PL" sz="2400" dirty="0"/>
          </a:p>
        </p:txBody>
      </p:sp>
    </p:spTree>
    <p:extLst>
      <p:ext uri="{BB962C8B-B14F-4D97-AF65-F5344CB8AC3E}">
        <p14:creationId xmlns:p14="http://schemas.microsoft.com/office/powerpoint/2010/main" val="3100645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C30E7E-2A84-4FAC-9651-9664FCB59435}"/>
              </a:ext>
            </a:extLst>
          </p:cNvPr>
          <p:cNvSpPr>
            <a:spLocks noGrp="1"/>
          </p:cNvSpPr>
          <p:nvPr>
            <p:ph type="title"/>
          </p:nvPr>
        </p:nvSpPr>
        <p:spPr/>
        <p:txBody>
          <a:bodyPr/>
          <a:lstStyle/>
          <a:p>
            <a:r>
              <a:rPr lang="pl-PL" b="1" i="0" dirty="0">
                <a:solidFill>
                  <a:srgbClr val="18223E"/>
                </a:solidFill>
                <a:effectLst/>
                <a:latin typeface="inherit"/>
              </a:rPr>
              <a:t>NIE BÓJ SIĘ PYTAĆ</a:t>
            </a:r>
            <a:br>
              <a:rPr lang="pl-PL" b="0" i="0" dirty="0">
                <a:solidFill>
                  <a:srgbClr val="18223E"/>
                </a:solidFill>
                <a:effectLst/>
                <a:latin typeface="Open Sans Regular"/>
              </a:rPr>
            </a:br>
            <a:endParaRPr lang="pl-PL" dirty="0"/>
          </a:p>
        </p:txBody>
      </p:sp>
      <p:sp>
        <p:nvSpPr>
          <p:cNvPr id="3" name="Symbol zastępczy zawartości 2">
            <a:extLst>
              <a:ext uri="{FF2B5EF4-FFF2-40B4-BE49-F238E27FC236}">
                <a16:creationId xmlns:a16="http://schemas.microsoft.com/office/drawing/2014/main" id="{71D5DF89-4049-46A9-B0DC-B57D90D9B8EB}"/>
              </a:ext>
            </a:extLst>
          </p:cNvPr>
          <p:cNvSpPr>
            <a:spLocks noGrp="1"/>
          </p:cNvSpPr>
          <p:nvPr>
            <p:ph idx="1"/>
          </p:nvPr>
        </p:nvSpPr>
        <p:spPr/>
        <p:txBody>
          <a:bodyPr>
            <a:normAutofit/>
          </a:bodyPr>
          <a:lstStyle/>
          <a:p>
            <a:r>
              <a:rPr lang="pl-PL" sz="2400" b="0" i="0" dirty="0">
                <a:solidFill>
                  <a:srgbClr val="18223E"/>
                </a:solidFill>
                <a:effectLst/>
                <a:latin typeface="Open Sans Regular"/>
              </a:rPr>
              <a:t>Jako obywatel masz prawo dostępu do informacji publicznej. Jeśli zastanawiasz się, czy prawa człowieka na pewno są przestrzegane, czy państwo działa zgodnie z prawem – zawnioskuj o dostęp do informacji publicznej. To bardzo ważne narzędzie kontroli władzy. Jedną z takich akcji, w którą już dziś możesz się zaangażować, jest: „Pomóż Głuchym”. Razem sprawdzamy, jak urzędy gmin zobowiązane do dostępności informacji dla wszystkich obywateli (w tym głuchych, którzy nie znają języka polskiego) wypełniają swoje zadania. </a:t>
            </a:r>
            <a:endParaRPr lang="pl-PL" sz="2400" dirty="0"/>
          </a:p>
        </p:txBody>
      </p:sp>
    </p:spTree>
    <p:extLst>
      <p:ext uri="{BB962C8B-B14F-4D97-AF65-F5344CB8AC3E}">
        <p14:creationId xmlns:p14="http://schemas.microsoft.com/office/powerpoint/2010/main" val="1126516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7A6694E-E872-4F83-A281-9D680CEBF049}"/>
              </a:ext>
            </a:extLst>
          </p:cNvPr>
          <p:cNvSpPr>
            <a:spLocks noGrp="1"/>
          </p:cNvSpPr>
          <p:nvPr>
            <p:ph idx="1"/>
          </p:nvPr>
        </p:nvSpPr>
        <p:spPr>
          <a:xfrm>
            <a:off x="1232452" y="1219200"/>
            <a:ext cx="10272160" cy="4692022"/>
          </a:xfrm>
        </p:spPr>
        <p:txBody>
          <a:bodyPr/>
          <a:lstStyle/>
          <a:p>
            <a:pPr marL="0" indent="0">
              <a:buNone/>
            </a:pPr>
            <a:r>
              <a:rPr lang="pl-PL" dirty="0"/>
              <a:t>Źródło:</a:t>
            </a:r>
          </a:p>
          <a:p>
            <a:r>
              <a:rPr lang="pl-PL" dirty="0">
                <a:hlinkClick r:id="rId2"/>
              </a:rPr>
              <a:t>https://www.rpo.gov.pl/</a:t>
            </a:r>
            <a:endParaRPr lang="pl-PL" dirty="0"/>
          </a:p>
          <a:p>
            <a:endParaRPr lang="pl-PL" dirty="0"/>
          </a:p>
          <a:p>
            <a:endParaRPr lang="pl-PL" dirty="0"/>
          </a:p>
          <a:p>
            <a:endParaRPr lang="pl-PL" dirty="0"/>
          </a:p>
          <a:p>
            <a:pPr lvl="1"/>
            <a:endParaRPr lang="pl-PL" dirty="0"/>
          </a:p>
          <a:p>
            <a:pPr lvl="1"/>
            <a:endParaRPr lang="pl-PL" dirty="0"/>
          </a:p>
          <a:p>
            <a:pPr lvl="1"/>
            <a:endParaRPr lang="pl-PL" dirty="0"/>
          </a:p>
          <a:p>
            <a:pPr lvl="1"/>
            <a:endParaRPr lang="pl-PL" dirty="0"/>
          </a:p>
          <a:p>
            <a:pPr marL="3657600" lvl="8" indent="0">
              <a:buNone/>
            </a:pPr>
            <a:r>
              <a:rPr lang="pl-PL" dirty="0"/>
              <a:t> 					Katarzyna Nowaczek – wychowawca świetlicy </a:t>
            </a:r>
          </a:p>
        </p:txBody>
      </p:sp>
    </p:spTree>
    <p:extLst>
      <p:ext uri="{BB962C8B-B14F-4D97-AF65-F5344CB8AC3E}">
        <p14:creationId xmlns:p14="http://schemas.microsoft.com/office/powerpoint/2010/main" val="3451099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8465F0A4-961D-4AD6-B993-3E5B915C04FC}"/>
              </a:ext>
            </a:extLst>
          </p:cNvPr>
          <p:cNvPicPr>
            <a:picLocks noChangeAspect="1"/>
          </p:cNvPicPr>
          <p:nvPr/>
        </p:nvPicPr>
        <p:blipFill>
          <a:blip r:embed="rId2"/>
          <a:stretch>
            <a:fillRect/>
          </a:stretch>
        </p:blipFill>
        <p:spPr>
          <a:xfrm>
            <a:off x="1149041" y="0"/>
            <a:ext cx="9681882" cy="6858000"/>
          </a:xfrm>
          <a:prstGeom prst="rect">
            <a:avLst/>
          </a:prstGeom>
        </p:spPr>
      </p:pic>
    </p:spTree>
    <p:extLst>
      <p:ext uri="{BB962C8B-B14F-4D97-AF65-F5344CB8AC3E}">
        <p14:creationId xmlns:p14="http://schemas.microsoft.com/office/powerpoint/2010/main" val="4191036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5CAA0E-4F77-4478-8122-F0FB0BAA1521}"/>
              </a:ext>
            </a:extLst>
          </p:cNvPr>
          <p:cNvSpPr>
            <a:spLocks noGrp="1"/>
          </p:cNvSpPr>
          <p:nvPr>
            <p:ph type="title"/>
          </p:nvPr>
        </p:nvSpPr>
        <p:spPr/>
        <p:txBody>
          <a:bodyPr>
            <a:normAutofit fontScale="90000"/>
          </a:bodyPr>
          <a:lstStyle/>
          <a:p>
            <a:r>
              <a:rPr lang="pl-PL" dirty="0"/>
              <a:t>Międzynarodowy Dzień Praw Człowieka </a:t>
            </a:r>
            <a:br>
              <a:rPr lang="pl-PL" dirty="0"/>
            </a:br>
            <a:endParaRPr lang="pl-PL" dirty="0"/>
          </a:p>
        </p:txBody>
      </p:sp>
      <p:sp>
        <p:nvSpPr>
          <p:cNvPr id="3" name="Symbol zastępczy zawartości 2">
            <a:extLst>
              <a:ext uri="{FF2B5EF4-FFF2-40B4-BE49-F238E27FC236}">
                <a16:creationId xmlns:a16="http://schemas.microsoft.com/office/drawing/2014/main" id="{FBF93CEB-C84E-4A03-8E9D-33017399B8A9}"/>
              </a:ext>
            </a:extLst>
          </p:cNvPr>
          <p:cNvSpPr>
            <a:spLocks noGrp="1"/>
          </p:cNvSpPr>
          <p:nvPr>
            <p:ph idx="1"/>
          </p:nvPr>
        </p:nvSpPr>
        <p:spPr/>
        <p:txBody>
          <a:bodyPr>
            <a:normAutofit/>
          </a:bodyPr>
          <a:lstStyle/>
          <a:p>
            <a:pPr algn="just"/>
            <a:r>
              <a:rPr lang="pl-PL" sz="2400" dirty="0"/>
              <a:t>Dlaczego data 10 grudnia jest taka ważna?</a:t>
            </a:r>
          </a:p>
          <a:p>
            <a:pPr marL="0" indent="0" algn="just">
              <a:buNone/>
            </a:pPr>
            <a:r>
              <a:rPr lang="pl-PL" sz="2400" b="0" i="0" dirty="0">
                <a:solidFill>
                  <a:srgbClr val="18223E"/>
                </a:solidFill>
                <a:effectLst/>
                <a:latin typeface="Open Sans Regular"/>
              </a:rPr>
              <a:t>Bo dotyka godności każdego człowieka. Przypomina nam, że bez względu na wszystko nikt i nigdy nie może pozbawić nas godności. To przymiot przyrodzony, zatem należny każdemu człowiekowi, bez względu na to, kim jest i jaki jest, bez względu na to, co zrobił, w jakiej jest sytuacji i jakie wyznaje poglądy.</a:t>
            </a:r>
            <a:endParaRPr lang="pl-PL" sz="2400" dirty="0"/>
          </a:p>
        </p:txBody>
      </p:sp>
    </p:spTree>
    <p:extLst>
      <p:ext uri="{BB962C8B-B14F-4D97-AF65-F5344CB8AC3E}">
        <p14:creationId xmlns:p14="http://schemas.microsoft.com/office/powerpoint/2010/main" val="1927755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A723B72-0E2D-48AD-B6E8-E32C148B1F2F}"/>
              </a:ext>
            </a:extLst>
          </p:cNvPr>
          <p:cNvSpPr>
            <a:spLocks noGrp="1"/>
          </p:cNvSpPr>
          <p:nvPr>
            <p:ph idx="1"/>
          </p:nvPr>
        </p:nvSpPr>
        <p:spPr>
          <a:xfrm>
            <a:off x="1616765" y="861391"/>
            <a:ext cx="9887847" cy="5049831"/>
          </a:xfrm>
        </p:spPr>
        <p:txBody>
          <a:bodyPr>
            <a:noAutofit/>
          </a:bodyPr>
          <a:lstStyle/>
          <a:p>
            <a:pPr algn="just"/>
            <a:r>
              <a:rPr lang="pl-PL" sz="3200" b="0" i="0" dirty="0">
                <a:solidFill>
                  <a:srgbClr val="18223E"/>
                </a:solidFill>
                <a:effectLst/>
                <a:latin typeface="Open Sans Regular"/>
              </a:rPr>
              <a:t>Międzynarodowy Dzień Praw Człowieka to święto, które obchodzimy od 72 lat, by podkreślić wagę podpisanej 10 grudnia 1948 roku Powszechnej Deklaracji Praw Człowieka. Niebagatelny wkład w jej powstanie miała </a:t>
            </a:r>
            <a:r>
              <a:rPr lang="pl-PL" sz="3200" b="0" i="0" dirty="0" err="1">
                <a:solidFill>
                  <a:srgbClr val="18223E"/>
                </a:solidFill>
                <a:effectLst/>
                <a:latin typeface="Open Sans Regular"/>
              </a:rPr>
              <a:t>Eleanor</a:t>
            </a:r>
            <a:r>
              <a:rPr lang="pl-PL" sz="3200" b="0" i="0" dirty="0">
                <a:solidFill>
                  <a:srgbClr val="18223E"/>
                </a:solidFill>
                <a:effectLst/>
                <a:latin typeface="Open Sans Regular"/>
              </a:rPr>
              <a:t> Roosevelt, która jako przewodnicząca Komisji Praw Człowieka ONZ była siłą napędową w tworzeniu Deklaracji. </a:t>
            </a:r>
            <a:endParaRPr lang="pl-PL" sz="3200" dirty="0"/>
          </a:p>
        </p:txBody>
      </p:sp>
    </p:spTree>
    <p:extLst>
      <p:ext uri="{BB962C8B-B14F-4D97-AF65-F5344CB8AC3E}">
        <p14:creationId xmlns:p14="http://schemas.microsoft.com/office/powerpoint/2010/main" val="1201393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6047B61-6067-4E92-88BE-D038D8C74619}"/>
              </a:ext>
            </a:extLst>
          </p:cNvPr>
          <p:cNvSpPr>
            <a:spLocks noGrp="1"/>
          </p:cNvSpPr>
          <p:nvPr>
            <p:ph idx="1"/>
          </p:nvPr>
        </p:nvSpPr>
        <p:spPr>
          <a:xfrm>
            <a:off x="2589212" y="477078"/>
            <a:ext cx="8915400" cy="5434144"/>
          </a:xfrm>
        </p:spPr>
        <p:txBody>
          <a:bodyPr/>
          <a:lstStyle/>
          <a:p>
            <a:pPr algn="l" fontAlgn="base"/>
            <a:r>
              <a:rPr lang="pl-PL" sz="3200" b="0" i="0" dirty="0">
                <a:solidFill>
                  <a:srgbClr val="18223E"/>
                </a:solidFill>
                <a:effectLst/>
                <a:latin typeface="Open Sans Regular"/>
              </a:rPr>
              <a:t> Mówiła wówczas:</a:t>
            </a:r>
          </a:p>
          <a:p>
            <a:pPr algn="l" fontAlgn="base"/>
            <a:r>
              <a:rPr lang="pl-PL" sz="3200" b="0" i="1" dirty="0">
                <a:solidFill>
                  <a:srgbClr val="18223E"/>
                </a:solidFill>
                <a:effectLst/>
                <a:latin typeface="inherit"/>
              </a:rPr>
              <a:t>- Gdzie ostatecznie zaczynają się powszechne prawa człowieka? W małych miejscach, blisko domu - tak blisko i tak małych, że nie widać ich na żadnej mapie świata. […] Jeśli te prawa nie mają tam znaczenia, nigdzie nie mają znaczenia. Bez skoordynowanych działań obywatelskich blisko domu, na próżno będziemy szukać postępu w większym świecie.</a:t>
            </a:r>
            <a:endParaRPr lang="pl-PL" sz="3200" b="0" i="0" dirty="0">
              <a:solidFill>
                <a:srgbClr val="18223E"/>
              </a:solidFill>
              <a:effectLst/>
              <a:latin typeface="Open Sans Regular"/>
            </a:endParaRPr>
          </a:p>
          <a:p>
            <a:endParaRPr lang="pl-PL" dirty="0"/>
          </a:p>
        </p:txBody>
      </p:sp>
    </p:spTree>
    <p:extLst>
      <p:ext uri="{BB962C8B-B14F-4D97-AF65-F5344CB8AC3E}">
        <p14:creationId xmlns:p14="http://schemas.microsoft.com/office/powerpoint/2010/main" val="419489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E24E990-36AA-4F74-AD38-F566A785FE35}"/>
              </a:ext>
            </a:extLst>
          </p:cNvPr>
          <p:cNvSpPr>
            <a:spLocks noGrp="1"/>
          </p:cNvSpPr>
          <p:nvPr>
            <p:ph idx="1"/>
          </p:nvPr>
        </p:nvSpPr>
        <p:spPr>
          <a:xfrm>
            <a:off x="2589212" y="609600"/>
            <a:ext cx="8915400" cy="5301622"/>
          </a:xfrm>
        </p:spPr>
        <p:txBody>
          <a:bodyPr>
            <a:normAutofit/>
          </a:bodyPr>
          <a:lstStyle/>
          <a:p>
            <a:r>
              <a:rPr lang="pl-PL" sz="2400" b="0" i="0" dirty="0">
                <a:solidFill>
                  <a:srgbClr val="18223E"/>
                </a:solidFill>
                <a:effectLst/>
                <a:latin typeface="Open Sans Regular"/>
              </a:rPr>
              <a:t>Te słowa szczególnie mocno wybrzmiewają w kontekście pandemii, z którą dziś mierzy się niemal cały świat. Ten trudny czas pokazał, jak wiele zależy od nas samych, jak wiele udaje się zrobić, gdy rozglądamy się częściej wokół siebie i zadajemy pytanie, co JA mogę zrobić, jak JA mogę pomóc? Siła samopomocy i solidarności jest nie do przecenienia. Polacy wielokrotnie już to udowadniali, szyli maseczki, rozwozili posiłki seniorom, by ci nie musieli narażać się na kontakt z wirusem, odstępowali swoje prywatne mieszkania, by lekarze wracający z dyżurów nie zarażali swoich najbliższych, zbierali sprzęt, by dzieci mogły uczyć się zdalnie. Bez tego zaangażowania, bez tej wrażliwości, byłoby trudniej walczyć z wirusem. Byłoby trudniej mówić o prawach i równości, gdyby nie otwartość ludzi.</a:t>
            </a:r>
            <a:endParaRPr lang="pl-PL" sz="2400" dirty="0"/>
          </a:p>
        </p:txBody>
      </p:sp>
    </p:spTree>
    <p:extLst>
      <p:ext uri="{BB962C8B-B14F-4D97-AF65-F5344CB8AC3E}">
        <p14:creationId xmlns:p14="http://schemas.microsoft.com/office/powerpoint/2010/main" val="1491201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9A7F99F-C286-4486-B916-B50628B8E0BB}"/>
              </a:ext>
            </a:extLst>
          </p:cNvPr>
          <p:cNvSpPr>
            <a:spLocks noGrp="1"/>
          </p:cNvSpPr>
          <p:nvPr>
            <p:ph idx="1"/>
          </p:nvPr>
        </p:nvSpPr>
        <p:spPr>
          <a:xfrm>
            <a:off x="2589212" y="556591"/>
            <a:ext cx="8915400" cy="5354631"/>
          </a:xfrm>
        </p:spPr>
        <p:txBody>
          <a:bodyPr>
            <a:normAutofit fontScale="92500" lnSpcReduction="10000"/>
          </a:bodyPr>
          <a:lstStyle/>
          <a:p>
            <a:pPr algn="l" fontAlgn="base"/>
            <a:r>
              <a:rPr lang="pl-PL" b="1" i="0" dirty="0">
                <a:solidFill>
                  <a:srgbClr val="1B1B1B"/>
                </a:solidFill>
                <a:effectLst/>
                <a:latin typeface="inherit"/>
              </a:rPr>
              <a:t>Prawa obywatelskie i polityczne </a:t>
            </a:r>
            <a:r>
              <a:rPr lang="pl-PL" b="0" i="0" dirty="0">
                <a:solidFill>
                  <a:srgbClr val="1B1B1B"/>
                </a:solidFill>
                <a:effectLst/>
                <a:latin typeface="Open Sans"/>
              </a:rPr>
              <a:t>wywodzone są z szeroko pojętej wolności, której państwa nie mogą ograniczać („im mniej państwa, tym lepiej”). Prawa obywatelskie lub polityczne to, między innymi:</a:t>
            </a:r>
          </a:p>
          <a:p>
            <a:pPr marL="228600" algn="l" fontAlgn="base">
              <a:buFont typeface="Arial" panose="020B0604020202020204" pitchFamily="34" charset="0"/>
              <a:buChar char="•"/>
            </a:pPr>
            <a:r>
              <a:rPr lang="pl-PL" b="0" i="0" dirty="0">
                <a:solidFill>
                  <a:srgbClr val="1B1B1B"/>
                </a:solidFill>
                <a:effectLst/>
                <a:latin typeface="Open Sans"/>
              </a:rPr>
              <a:t>prawo do życia,</a:t>
            </a:r>
          </a:p>
          <a:p>
            <a:pPr marL="228600" algn="l" fontAlgn="base">
              <a:buFont typeface="Arial" panose="020B0604020202020204" pitchFamily="34" charset="0"/>
              <a:buChar char="•"/>
            </a:pPr>
            <a:r>
              <a:rPr lang="pl-PL" b="0" i="0" dirty="0">
                <a:solidFill>
                  <a:srgbClr val="1B1B1B"/>
                </a:solidFill>
                <a:effectLst/>
                <a:latin typeface="Open Sans"/>
              </a:rPr>
              <a:t>wolność i bezpieczeństwo osobiste,</a:t>
            </a:r>
          </a:p>
          <a:p>
            <a:pPr marL="228600" algn="l" fontAlgn="base">
              <a:buFont typeface="Arial" panose="020B0604020202020204" pitchFamily="34" charset="0"/>
              <a:buChar char="•"/>
            </a:pPr>
            <a:r>
              <a:rPr lang="pl-PL" b="0" i="0" dirty="0">
                <a:solidFill>
                  <a:srgbClr val="1B1B1B"/>
                </a:solidFill>
                <a:effectLst/>
                <a:latin typeface="Open Sans"/>
              </a:rPr>
              <a:t>zakaz tortur,</a:t>
            </a:r>
          </a:p>
          <a:p>
            <a:pPr marL="228600" algn="l" fontAlgn="base">
              <a:buFont typeface="Arial" panose="020B0604020202020204" pitchFamily="34" charset="0"/>
              <a:buChar char="•"/>
            </a:pPr>
            <a:r>
              <a:rPr lang="pl-PL" b="0" i="0" dirty="0">
                <a:solidFill>
                  <a:srgbClr val="1B1B1B"/>
                </a:solidFill>
                <a:effectLst/>
                <a:latin typeface="Open Sans"/>
              </a:rPr>
              <a:t>wolność sumienia i wyznania,</a:t>
            </a:r>
          </a:p>
          <a:p>
            <a:pPr marL="228600" algn="l" fontAlgn="base">
              <a:buFont typeface="Arial" panose="020B0604020202020204" pitchFamily="34" charset="0"/>
              <a:buChar char="•"/>
            </a:pPr>
            <a:r>
              <a:rPr lang="pl-PL" b="0" i="0" dirty="0">
                <a:solidFill>
                  <a:srgbClr val="1B1B1B"/>
                </a:solidFill>
                <a:effectLst/>
                <a:latin typeface="Open Sans"/>
              </a:rPr>
              <a:t>wolność słowa,</a:t>
            </a:r>
          </a:p>
          <a:p>
            <a:pPr marL="228600" algn="l" fontAlgn="base">
              <a:buFont typeface="Arial" panose="020B0604020202020204" pitchFamily="34" charset="0"/>
              <a:buChar char="•"/>
            </a:pPr>
            <a:r>
              <a:rPr lang="pl-PL" b="0" i="0" dirty="0">
                <a:solidFill>
                  <a:srgbClr val="1B1B1B"/>
                </a:solidFill>
                <a:effectLst/>
                <a:latin typeface="Open Sans"/>
              </a:rPr>
              <a:t>prawo do sądu,</a:t>
            </a:r>
          </a:p>
          <a:p>
            <a:pPr marL="228600" algn="l" fontAlgn="base">
              <a:buFont typeface="Arial" panose="020B0604020202020204" pitchFamily="34" charset="0"/>
              <a:buChar char="•"/>
            </a:pPr>
            <a:r>
              <a:rPr lang="pl-PL" b="0" i="0" dirty="0">
                <a:solidFill>
                  <a:srgbClr val="1B1B1B"/>
                </a:solidFill>
                <a:effectLst/>
                <a:latin typeface="Open Sans"/>
              </a:rPr>
              <a:t>prawo do obywatelstwa,</a:t>
            </a:r>
          </a:p>
          <a:p>
            <a:pPr marL="228600" algn="l" fontAlgn="base">
              <a:buFont typeface="Arial" panose="020B0604020202020204" pitchFamily="34" charset="0"/>
              <a:buChar char="•"/>
            </a:pPr>
            <a:r>
              <a:rPr lang="pl-PL" b="0" i="0" dirty="0">
                <a:solidFill>
                  <a:srgbClr val="1B1B1B"/>
                </a:solidFill>
                <a:effectLst/>
                <a:latin typeface="Open Sans"/>
              </a:rPr>
              <a:t>prawo do prywatności,</a:t>
            </a:r>
          </a:p>
          <a:p>
            <a:pPr marL="228600" algn="l" fontAlgn="base">
              <a:buFont typeface="Arial" panose="020B0604020202020204" pitchFamily="34" charset="0"/>
              <a:buChar char="•"/>
            </a:pPr>
            <a:r>
              <a:rPr lang="pl-PL" b="0" i="0" dirty="0">
                <a:solidFill>
                  <a:srgbClr val="1B1B1B"/>
                </a:solidFill>
                <a:effectLst/>
                <a:latin typeface="Open Sans"/>
              </a:rPr>
              <a:t>prawo do wolnych wyborów,</a:t>
            </a:r>
          </a:p>
          <a:p>
            <a:pPr marL="228600" algn="l" fontAlgn="base">
              <a:buFont typeface="Arial" panose="020B0604020202020204" pitchFamily="34" charset="0"/>
              <a:buChar char="•"/>
            </a:pPr>
            <a:r>
              <a:rPr lang="pl-PL" b="0" i="0" dirty="0">
                <a:solidFill>
                  <a:srgbClr val="1B1B1B"/>
                </a:solidFill>
                <a:effectLst/>
                <a:latin typeface="Open Sans"/>
              </a:rPr>
              <a:t>wolność zgromadzeń i stowarzyszeń.</a:t>
            </a:r>
          </a:p>
          <a:p>
            <a:pPr algn="l" fontAlgn="base"/>
            <a:r>
              <a:rPr lang="pl-PL" b="0" i="0" dirty="0">
                <a:solidFill>
                  <a:srgbClr val="1B1B1B"/>
                </a:solidFill>
                <a:effectLst/>
                <a:latin typeface="Open Sans"/>
              </a:rPr>
              <a:t>Prawa te określa się czasem jako "negatywne", jednak ich realizacja niektórych z nich wymaga od państwa podjęcia działań, na przykład stworzenia systemu wymiaru sprawiedliwości albo zorganizowania wyborów.</a:t>
            </a:r>
          </a:p>
          <a:p>
            <a:endParaRPr lang="pl-PL" dirty="0"/>
          </a:p>
        </p:txBody>
      </p:sp>
    </p:spTree>
    <p:extLst>
      <p:ext uri="{BB962C8B-B14F-4D97-AF65-F5344CB8AC3E}">
        <p14:creationId xmlns:p14="http://schemas.microsoft.com/office/powerpoint/2010/main" val="659412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D06D792-828F-4740-9BB3-A0E0EFB6D29C}"/>
              </a:ext>
            </a:extLst>
          </p:cNvPr>
          <p:cNvSpPr>
            <a:spLocks noGrp="1"/>
          </p:cNvSpPr>
          <p:nvPr>
            <p:ph idx="1"/>
          </p:nvPr>
        </p:nvSpPr>
        <p:spPr>
          <a:xfrm>
            <a:off x="2589212" y="490330"/>
            <a:ext cx="8915400" cy="5420892"/>
          </a:xfrm>
        </p:spPr>
        <p:txBody>
          <a:bodyPr>
            <a:normAutofit fontScale="92500" lnSpcReduction="10000"/>
          </a:bodyPr>
          <a:lstStyle/>
          <a:p>
            <a:pPr algn="l" fontAlgn="base"/>
            <a:r>
              <a:rPr lang="pl-PL" b="1" i="0" dirty="0">
                <a:solidFill>
                  <a:srgbClr val="1B1B1B"/>
                </a:solidFill>
                <a:effectLst/>
                <a:latin typeface="inherit"/>
              </a:rPr>
              <a:t>Prawa społeczne </a:t>
            </a:r>
            <a:r>
              <a:rPr lang="pl-PL" b="0" i="0" dirty="0">
                <a:solidFill>
                  <a:srgbClr val="1B1B1B"/>
                </a:solidFill>
                <a:effectLst/>
                <a:latin typeface="Open Sans"/>
              </a:rPr>
              <a:t>wywodzone są z innej wartości – równości. Ich gwarantowanie wymaga od państwa podjęcia działań – dlatego określa się je jako "pozytywne". Prawa te stanowią, w większości, wytyczne działania państwa.</a:t>
            </a:r>
          </a:p>
          <a:p>
            <a:pPr algn="l" fontAlgn="base"/>
            <a:r>
              <a:rPr lang="pl-PL" b="0" i="0" dirty="0">
                <a:solidFill>
                  <a:srgbClr val="1B1B1B"/>
                </a:solidFill>
                <a:effectLst/>
                <a:latin typeface="Open Sans"/>
              </a:rPr>
              <a:t>Społeczne prawa człowieka:</a:t>
            </a:r>
          </a:p>
          <a:p>
            <a:pPr marL="228600" algn="l" fontAlgn="base">
              <a:buFont typeface="Arial" panose="020B0604020202020204" pitchFamily="34" charset="0"/>
              <a:buChar char="•"/>
            </a:pPr>
            <a:r>
              <a:rPr lang="pl-PL" b="0" i="0" dirty="0">
                <a:solidFill>
                  <a:srgbClr val="1B1B1B"/>
                </a:solidFill>
                <a:effectLst/>
                <a:latin typeface="Open Sans"/>
              </a:rPr>
              <a:t>prawa pracownicze obejmujące zakaz pracy przymusowej, zakaz dyskryminacji w zatrudnieniu, prawo do godziwych warunków pracy, godziwego wynagrodzenia oraz równego wynagrodzenia za pracę równej wartości, prawo do organizowania się, do strajku,</a:t>
            </a:r>
          </a:p>
          <a:p>
            <a:pPr marL="228600" algn="l" fontAlgn="base">
              <a:buFont typeface="Arial" panose="020B0604020202020204" pitchFamily="34" charset="0"/>
              <a:buChar char="•"/>
            </a:pPr>
            <a:r>
              <a:rPr lang="pl-PL" b="0" i="0" dirty="0">
                <a:solidFill>
                  <a:srgbClr val="1B1B1B"/>
                </a:solidFill>
                <a:effectLst/>
                <a:latin typeface="Open Sans"/>
              </a:rPr>
              <a:t>prawo do ochrony socjalnej oraz prawo do ochrony zdrowia oznaczające prawo do zabezpieczenia społecznego na wypadek choroby, starości, niezdolności do pracy, bezrobocia oraz prawo do pomocy społecznej,</a:t>
            </a:r>
          </a:p>
          <a:p>
            <a:pPr marL="228600" algn="l" fontAlgn="base">
              <a:buFont typeface="Arial" panose="020B0604020202020204" pitchFamily="34" charset="0"/>
              <a:buChar char="•"/>
            </a:pPr>
            <a:r>
              <a:rPr lang="pl-PL" b="0" i="0" dirty="0">
                <a:solidFill>
                  <a:srgbClr val="1B1B1B"/>
                </a:solidFill>
                <a:effectLst/>
                <a:latin typeface="Open Sans"/>
              </a:rPr>
              <a:t>prawa rodziny obejmujące prawo rodziny i poszczególnych jej członków do ochrony prawnej, społecznej i gospodarczej, prawo do ochrony macierzyństwa, prawo dzieci do ochrony przed wszelkimi formami eksploatacji,</a:t>
            </a:r>
          </a:p>
          <a:p>
            <a:pPr marL="228600" algn="l" fontAlgn="base">
              <a:buFont typeface="Arial" panose="020B0604020202020204" pitchFamily="34" charset="0"/>
              <a:buChar char="•"/>
            </a:pPr>
            <a:r>
              <a:rPr lang="pl-PL" b="0" i="0" dirty="0">
                <a:solidFill>
                  <a:srgbClr val="1B1B1B"/>
                </a:solidFill>
                <a:effectLst/>
                <a:latin typeface="Open Sans"/>
              </a:rPr>
              <a:t>prawo do edukacji to prawo do bezpłatnej nauki na szczeblu podstawowym, dostęp do szkolnictwa wyższego oraz do wsparcia w celu ułatwienia dostępu do edukacji,</a:t>
            </a:r>
          </a:p>
          <a:p>
            <a:pPr marL="228600" algn="l" fontAlgn="base">
              <a:buFont typeface="Arial" panose="020B0604020202020204" pitchFamily="34" charset="0"/>
              <a:buChar char="•"/>
            </a:pPr>
            <a:r>
              <a:rPr lang="pl-PL" b="0" i="0" dirty="0">
                <a:solidFill>
                  <a:srgbClr val="1B1B1B"/>
                </a:solidFill>
                <a:effectLst/>
                <a:latin typeface="Open Sans"/>
              </a:rPr>
              <a:t>prawa w dziedzinie kultury obejmujące prawo udziału w życiu kulturalnym i korzystania z postępu naukowego, ochronę praw autorskich.</a:t>
            </a:r>
          </a:p>
          <a:p>
            <a:endParaRPr lang="pl-PL" dirty="0"/>
          </a:p>
        </p:txBody>
      </p:sp>
    </p:spTree>
    <p:extLst>
      <p:ext uri="{BB962C8B-B14F-4D97-AF65-F5344CB8AC3E}">
        <p14:creationId xmlns:p14="http://schemas.microsoft.com/office/powerpoint/2010/main" val="4147840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0A868-1602-485C-9646-480EEDF861D9}"/>
              </a:ext>
            </a:extLst>
          </p:cNvPr>
          <p:cNvSpPr>
            <a:spLocks noGrp="1"/>
          </p:cNvSpPr>
          <p:nvPr>
            <p:ph type="title"/>
          </p:nvPr>
        </p:nvSpPr>
        <p:spPr>
          <a:xfrm>
            <a:off x="2592925" y="624110"/>
            <a:ext cx="8911687" cy="5471890"/>
          </a:xfrm>
        </p:spPr>
        <p:txBody>
          <a:bodyPr>
            <a:normAutofit/>
          </a:bodyPr>
          <a:lstStyle/>
          <a:p>
            <a:r>
              <a:rPr lang="pl-PL" b="0" i="0" dirty="0">
                <a:solidFill>
                  <a:srgbClr val="18223E"/>
                </a:solidFill>
                <a:effectLst/>
                <a:latin typeface="Open Sans Regular"/>
              </a:rPr>
              <a:t>Rozszerzając zatem zakres zadań, które każdy z nas może podjąć, by prawa człowieka były lepiej przestrzegane, by to, co dzieje się w naszym najbliższym otoczeniu budowało świat, w którym wszyscy chcielibyśmy żyć, podpowiadamy kilka prosty kroków:</a:t>
            </a:r>
            <a:endParaRPr lang="pl-PL" dirty="0"/>
          </a:p>
        </p:txBody>
      </p:sp>
    </p:spTree>
    <p:extLst>
      <p:ext uri="{BB962C8B-B14F-4D97-AF65-F5344CB8AC3E}">
        <p14:creationId xmlns:p14="http://schemas.microsoft.com/office/powerpoint/2010/main" val="3151366078"/>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1361</Words>
  <Application>Microsoft Office PowerPoint</Application>
  <PresentationFormat>Panoramiczny</PresentationFormat>
  <Paragraphs>55</Paragraphs>
  <Slides>19</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19</vt:i4>
      </vt:variant>
    </vt:vector>
  </HeadingPairs>
  <TitlesOfParts>
    <vt:vector size="26" baseType="lpstr">
      <vt:lpstr>Arial</vt:lpstr>
      <vt:lpstr>Century Gothic</vt:lpstr>
      <vt:lpstr>inherit</vt:lpstr>
      <vt:lpstr>Open Sans</vt:lpstr>
      <vt:lpstr>Open Sans Regular</vt:lpstr>
      <vt:lpstr>Wingdings 3</vt:lpstr>
      <vt:lpstr>Smuga</vt:lpstr>
      <vt:lpstr>10 grudnia </vt:lpstr>
      <vt:lpstr>Prezentacja programu PowerPoint</vt:lpstr>
      <vt:lpstr>Międzynarodowy Dzień Praw Człowieka  </vt:lpstr>
      <vt:lpstr>Prezentacja programu PowerPoint</vt:lpstr>
      <vt:lpstr>Prezentacja programu PowerPoint</vt:lpstr>
      <vt:lpstr>Prezentacja programu PowerPoint</vt:lpstr>
      <vt:lpstr>Prezentacja programu PowerPoint</vt:lpstr>
      <vt:lpstr>Prezentacja programu PowerPoint</vt:lpstr>
      <vt:lpstr>Rozszerzając zatem zakres zadań, które każdy z nas może podjąć, by prawa człowieka były lepiej przestrzegane, by to, co dzieje się w naszym najbliższym otoczeniu budowało świat, w którym wszyscy chcielibyśmy żyć, podpowiadamy kilka prosty kroków:</vt:lpstr>
      <vt:lpstr>Prezentacja programu PowerPoint</vt:lpstr>
      <vt:lpstr>NIE BĄDŹ OBOJĘTNY </vt:lpstr>
      <vt:lpstr>OTWÓRZ SIĘ NA ŚWIAT </vt:lpstr>
      <vt:lpstr>WSPIERAJ NIEZALEŻNE MEDIA </vt:lpstr>
      <vt:lpstr>DZIAŁAJ LOKALNIE </vt:lpstr>
      <vt:lpstr>BĄDŹ SOLIDARNY </vt:lpstr>
      <vt:lpstr>ZANIM WYRZUCISZ – DAJ DRUGIE ŻYCIE </vt:lpstr>
      <vt:lpstr>DBAJ O JĘZYK, KTÓREGO UŻYWASZ </vt:lpstr>
      <vt:lpstr>NIE BÓJ SIĘ PYTAĆ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grudnia</dc:title>
  <dc:creator>Katarzyna Nowaczek</dc:creator>
  <cp:lastModifiedBy>Katarzyna Nowaczek</cp:lastModifiedBy>
  <cp:revision>3</cp:revision>
  <dcterms:created xsi:type="dcterms:W3CDTF">2020-12-10T16:07:33Z</dcterms:created>
  <dcterms:modified xsi:type="dcterms:W3CDTF">2020-12-10T16:25:43Z</dcterms:modified>
</cp:coreProperties>
</file>