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1" r:id="rId4"/>
    <p:sldId id="260" r:id="rId5"/>
    <p:sldId id="263" r:id="rId6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8"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FFCC"/>
    <a:srgbClr val="FFCC99"/>
    <a:srgbClr val="CCFF33"/>
    <a:srgbClr val="FF3300"/>
    <a:srgbClr val="D60093"/>
    <a:srgbClr val="0000FF"/>
    <a:srgbClr val="0099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459" autoAdjust="0"/>
  </p:normalViewPr>
  <p:slideViewPr>
    <p:cSldViewPr>
      <p:cViewPr>
        <p:scale>
          <a:sx n="77" d="100"/>
          <a:sy n="77" d="100"/>
        </p:scale>
        <p:origin x="-1618" y="-2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190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k-SK" altLang="sk-SK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k-SK" altLang="sk-SK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k-SK" alt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CB0B02-7494-4754-B8DB-B3C37DE25DDF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855659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k-SK" altLang="sk-SK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k-SK" altLang="sk-SK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Klepnutím lze upravit styly předlohy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Třetí úroveň</a:t>
            </a:r>
          </a:p>
          <a:p>
            <a:pPr lvl="3"/>
            <a:r>
              <a:rPr lang="sk-SK" altLang="sk-SK" smtClean="0"/>
              <a:t>Čtvrtá úroveň</a:t>
            </a:r>
          </a:p>
          <a:p>
            <a:pPr lvl="4"/>
            <a:r>
              <a:rPr lang="sk-SK" altLang="sk-SK" smtClean="0"/>
              <a:t>Pátá úroveň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k-SK" altLang="sk-SK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C37ED6-ACF0-4E98-8B7A-B08BC37FBAD7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2373169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D17E8D-AF10-4861-80C5-055208827E9E}" type="slidenum">
              <a:rPr lang="sk-SK" altLang="sk-SK"/>
              <a:pPr/>
              <a:t>2</a:t>
            </a:fld>
            <a:endParaRPr lang="sk-SK" altLang="sk-SK"/>
          </a:p>
        </p:txBody>
      </p:sp>
      <p:sp>
        <p:nvSpPr>
          <p:cNvPr id="8397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altLang="sk-SK"/>
              <a:t>F6 – Fyzikálne veličiny</a:t>
            </a:r>
          </a:p>
        </p:txBody>
      </p:sp>
    </p:spTree>
    <p:extLst>
      <p:ext uri="{BB962C8B-B14F-4D97-AF65-F5344CB8AC3E}">
        <p14:creationId xmlns:p14="http://schemas.microsoft.com/office/powerpoint/2010/main" xmlns="" val="156405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1B6601-40B8-4EC3-8B30-46C4C8E60C91}" type="slidenum">
              <a:rPr lang="sk-SK" altLang="sk-SK"/>
              <a:pPr/>
              <a:t>3</a:t>
            </a:fld>
            <a:endParaRPr lang="sk-SK" altLang="sk-SK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altLang="sk-SK"/>
              <a:t>F6 – Fyzikálne veličiny</a:t>
            </a:r>
          </a:p>
        </p:txBody>
      </p:sp>
    </p:spTree>
    <p:extLst>
      <p:ext uri="{BB962C8B-B14F-4D97-AF65-F5344CB8AC3E}">
        <p14:creationId xmlns:p14="http://schemas.microsoft.com/office/powerpoint/2010/main" xmlns="" val="2683658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cs-CZ" altLang="sk-SK"/>
          </a:p>
        </p:txBody>
      </p:sp>
      <p:pic>
        <p:nvPicPr>
          <p:cNvPr id="81923" name="Picture 3" descr="minispi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1924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sk-SK"/>
          </a:p>
        </p:txBody>
      </p:sp>
      <p:pic>
        <p:nvPicPr>
          <p:cNvPr id="81925" name="Picture 5" descr="minispi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19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k-SK" altLang="sk-SK" noProof="0" smtClean="0"/>
              <a:t>Klepnutím lze upravit styl předlohy nadpisů.</a:t>
            </a:r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k-SK" altLang="sk-SK" noProof="0" smtClean="0"/>
              <a:t>Klepnutím lze upravit styl předlohy podnadpisů.</a:t>
            </a:r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81929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81930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B453C74-B210-46F9-AB41-262467F6179A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66B03-423C-4574-BF97-2DFB03D7235E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1986609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06D5A-5C65-4A8E-874B-5271AB366D9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206475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8FDCD-FA78-41DC-A196-91B8FF27A55C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94761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C130C-2DDE-44B9-BB95-D4237FA286F7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3150536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CCA6E-CDB7-41C5-9261-8723003A0312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417836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B5D44-EC9F-4AA0-AC26-6EA740D7165F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236007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02FD4-B52D-4C46-BCFC-25A0B0CA6C64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231229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BC3FC-C882-41F2-B7E4-4099C0894662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298339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55AC6-27EC-4BD3-969D-AD777A966545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49573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3A934-12E7-4D72-82D5-5EABB1CC11DD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87553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FFFFCC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cs-CZ" altLang="sk-SK"/>
          </a:p>
        </p:txBody>
      </p:sp>
      <p:sp>
        <p:nvSpPr>
          <p:cNvPr id="80899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sk-SK"/>
          </a:p>
        </p:txBody>
      </p:sp>
      <p:pic>
        <p:nvPicPr>
          <p:cNvPr id="80900" name="Picture 4" descr="minispi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0901" name="Picture 5" descr="minispi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09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Klepnutím lze upravit styl předlohy nadpisů.</a:t>
            </a:r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Klepnutím lze upravit styly předlohy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Třetí úroveň</a:t>
            </a:r>
          </a:p>
          <a:p>
            <a:pPr lvl="3"/>
            <a:r>
              <a:rPr lang="sk-SK" altLang="sk-SK" smtClean="0"/>
              <a:t>Čtvrtá úroveň</a:t>
            </a:r>
          </a:p>
          <a:p>
            <a:pPr lvl="4"/>
            <a:r>
              <a:rPr lang="sk-SK" altLang="sk-SK" smtClean="0"/>
              <a:t>Pátá úroveň</a:t>
            </a:r>
          </a:p>
        </p:txBody>
      </p:sp>
      <p:sp>
        <p:nvSpPr>
          <p:cNvPr id="809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k-SK" altLang="sk-SK"/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k-SK" altLang="sk-SK"/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347B6D7-4301-4C82-8CAC-3E8A536E1DEB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alt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Fyzikálne veličiny</a:t>
            </a:r>
            <a:br>
              <a:rPr lang="sk-SK" alt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sk-SK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altLang="sk-SK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Fyzika 6. ročník</a:t>
            </a:r>
            <a:endParaRPr lang="sk-SK" altLang="sk-SK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5" y="549275"/>
            <a:ext cx="7200726" cy="6192093"/>
          </a:xfrm>
        </p:spPr>
        <p:txBody>
          <a:bodyPr/>
          <a:lstStyle/>
          <a:p>
            <a:pPr>
              <a:buFontTx/>
              <a:buNone/>
            </a:pPr>
            <a:r>
              <a:rPr lang="sk-SK" altLang="sk-SK" sz="3000" b="1" dirty="0"/>
              <a:t>- telesá majú rozličné vlastnosti </a:t>
            </a:r>
          </a:p>
          <a:p>
            <a:pPr>
              <a:buFontTx/>
              <a:buNone/>
            </a:pPr>
            <a:r>
              <a:rPr lang="sk-SK" altLang="sk-SK" sz="3000" b="1" dirty="0">
                <a:solidFill>
                  <a:srgbClr val="FF0000"/>
                </a:solidFill>
              </a:rPr>
              <a:t>a) merateľné</a:t>
            </a:r>
          </a:p>
          <a:p>
            <a:pPr>
              <a:buFontTx/>
              <a:buNone/>
            </a:pPr>
            <a:r>
              <a:rPr lang="sk-SK" altLang="sk-SK" sz="3000" b="1" dirty="0">
                <a:solidFill>
                  <a:srgbClr val="FF0000"/>
                </a:solidFill>
              </a:rPr>
              <a:t>b) nemerateľné</a:t>
            </a:r>
            <a:r>
              <a:rPr lang="sk-SK" altLang="sk-SK" sz="3000" b="1" dirty="0"/>
              <a:t> </a:t>
            </a:r>
          </a:p>
          <a:p>
            <a:pPr>
              <a:buFontTx/>
              <a:buNone/>
            </a:pPr>
            <a:r>
              <a:rPr lang="sk-SK" altLang="sk-SK" sz="3000" b="1" dirty="0" smtClean="0"/>
              <a:t>- </a:t>
            </a:r>
            <a:r>
              <a:rPr lang="sk-SK" altLang="sk-SK" sz="3000" b="1" dirty="0"/>
              <a:t>vlastnosti telies môžeme: </a:t>
            </a:r>
          </a:p>
          <a:p>
            <a:pPr>
              <a:buFontTx/>
              <a:buNone/>
            </a:pPr>
            <a:endParaRPr lang="sk-SK" altLang="sk-SK" sz="3000" b="1" dirty="0"/>
          </a:p>
          <a:p>
            <a:pPr>
              <a:buFontTx/>
              <a:buNone/>
            </a:pPr>
            <a:r>
              <a:rPr lang="sk-SK" altLang="sk-SK" sz="3000" b="1" dirty="0">
                <a:solidFill>
                  <a:srgbClr val="009900"/>
                </a:solidFill>
              </a:rPr>
              <a:t>1) porovnávať</a:t>
            </a:r>
            <a:r>
              <a:rPr lang="sk-SK" altLang="sk-SK" sz="3000" b="1" dirty="0"/>
              <a:t> </a:t>
            </a:r>
          </a:p>
          <a:p>
            <a:pPr>
              <a:buFontTx/>
              <a:buNone/>
            </a:pPr>
            <a:r>
              <a:rPr lang="sk-SK" altLang="sk-SK" sz="3000" b="1" dirty="0"/>
              <a:t>- teplota vzduchu, dĺžka stola, hmotnosť človeka</a:t>
            </a:r>
          </a:p>
          <a:p>
            <a:pPr>
              <a:buFontTx/>
              <a:buNone/>
            </a:pPr>
            <a:r>
              <a:rPr lang="sk-SK" altLang="sk-SK" sz="3000" b="1" dirty="0" smtClean="0">
                <a:solidFill>
                  <a:srgbClr val="009900"/>
                </a:solidFill>
              </a:rPr>
              <a:t>2</a:t>
            </a:r>
            <a:r>
              <a:rPr lang="sk-SK" altLang="sk-SK" sz="3000" b="1" dirty="0">
                <a:solidFill>
                  <a:srgbClr val="009900"/>
                </a:solidFill>
              </a:rPr>
              <a:t>) merať – určíme ich veľkosť</a:t>
            </a:r>
            <a:r>
              <a:rPr lang="sk-SK" altLang="sk-SK" sz="3000" b="1" dirty="0"/>
              <a:t> </a:t>
            </a:r>
          </a:p>
          <a:p>
            <a:pPr>
              <a:buFontTx/>
              <a:buNone/>
            </a:pPr>
            <a:r>
              <a:rPr lang="sk-SK" altLang="sk-SK" sz="3000" b="1" dirty="0"/>
              <a:t>- dĺžka, hmotnosť, objem, teplota, čas</a:t>
            </a:r>
            <a:endParaRPr lang="sk-SK" altLang="sk-SK" sz="30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75656" y="548680"/>
            <a:ext cx="6769100" cy="5688013"/>
          </a:xfrm>
        </p:spPr>
        <p:txBody>
          <a:bodyPr/>
          <a:lstStyle/>
          <a:p>
            <a:pPr>
              <a:buFontTx/>
              <a:buNone/>
            </a:pPr>
            <a:r>
              <a:rPr lang="sk-SK" altLang="sk-SK" sz="3000" b="1" dirty="0"/>
              <a:t>- merateľné vlastnosti telies nazývame</a:t>
            </a:r>
          </a:p>
          <a:p>
            <a:pPr>
              <a:buFontTx/>
              <a:buNone/>
            </a:pPr>
            <a:r>
              <a:rPr lang="sk-SK" altLang="sk-SK" sz="3000" b="1" dirty="0">
                <a:solidFill>
                  <a:srgbClr val="FF0000"/>
                </a:solidFill>
              </a:rPr>
              <a:t>fyzikálne </a:t>
            </a:r>
            <a:r>
              <a:rPr lang="sk-SK" altLang="sk-SK" sz="3000" b="1" dirty="0" smtClean="0">
                <a:solidFill>
                  <a:srgbClr val="FF0000"/>
                </a:solidFill>
              </a:rPr>
              <a:t>veličiny</a:t>
            </a:r>
          </a:p>
          <a:p>
            <a:pPr>
              <a:buFontTx/>
              <a:buNone/>
            </a:pPr>
            <a:endParaRPr lang="sk-SK" altLang="sk-SK" sz="3000" b="1" dirty="0"/>
          </a:p>
          <a:p>
            <a:pPr>
              <a:buFontTx/>
              <a:buNone/>
            </a:pPr>
            <a:r>
              <a:rPr lang="sk-SK" altLang="sk-SK" sz="3000" b="1" dirty="0" smtClean="0"/>
              <a:t>Fyzikálna veličina má</a:t>
            </a:r>
            <a:r>
              <a:rPr lang="sk-SK" altLang="sk-SK" sz="3000" b="1" dirty="0"/>
              <a:t>:</a:t>
            </a:r>
          </a:p>
          <a:p>
            <a:pPr>
              <a:buFontTx/>
              <a:buNone/>
            </a:pPr>
            <a:r>
              <a:rPr lang="sk-SK" altLang="sk-SK" sz="3000" b="1" dirty="0">
                <a:solidFill>
                  <a:srgbClr val="009900"/>
                </a:solidFill>
              </a:rPr>
              <a:t>1) názov</a:t>
            </a:r>
            <a:endParaRPr lang="sk-SK" altLang="sk-SK" sz="3000" b="1" dirty="0"/>
          </a:p>
          <a:p>
            <a:pPr>
              <a:buFontTx/>
              <a:buNone/>
            </a:pPr>
            <a:r>
              <a:rPr lang="sk-SK" altLang="sk-SK" sz="3000" b="1" dirty="0">
                <a:solidFill>
                  <a:srgbClr val="009900"/>
                </a:solidFill>
              </a:rPr>
              <a:t>2) značku</a:t>
            </a:r>
          </a:p>
          <a:p>
            <a:pPr>
              <a:buFontTx/>
              <a:buNone/>
            </a:pPr>
            <a:r>
              <a:rPr lang="sk-SK" altLang="sk-SK" sz="3000" b="1" dirty="0">
                <a:solidFill>
                  <a:srgbClr val="009900"/>
                </a:solidFill>
              </a:rPr>
              <a:t>3) jednotku</a:t>
            </a:r>
          </a:p>
          <a:p>
            <a:pPr>
              <a:buFontTx/>
              <a:buNone/>
            </a:pPr>
            <a:r>
              <a:rPr lang="sk-SK" altLang="sk-SK" sz="3000" b="1" dirty="0"/>
              <a:t>- jednotka má </a:t>
            </a:r>
            <a:r>
              <a:rPr lang="sk-SK" altLang="sk-SK" sz="3000" b="1" dirty="0">
                <a:solidFill>
                  <a:srgbClr val="D60093"/>
                </a:solidFill>
              </a:rPr>
              <a:t>názov</a:t>
            </a:r>
            <a:r>
              <a:rPr lang="sk-SK" altLang="sk-SK" sz="3000" b="1" dirty="0"/>
              <a:t> a </a:t>
            </a:r>
            <a:r>
              <a:rPr lang="sk-SK" altLang="sk-SK" sz="3000" b="1" dirty="0">
                <a:solidFill>
                  <a:srgbClr val="D60093"/>
                </a:solidFill>
              </a:rPr>
              <a:t>značku</a:t>
            </a:r>
            <a:r>
              <a:rPr lang="sk-SK" altLang="sk-SK" sz="3000" b="1" dirty="0">
                <a:solidFill>
                  <a:srgbClr val="009900"/>
                </a:solidFill>
              </a:rPr>
              <a:t> </a:t>
            </a:r>
          </a:p>
          <a:p>
            <a:pPr>
              <a:buFontTx/>
              <a:buNone/>
            </a:pPr>
            <a:endParaRPr lang="sk-SK" altLang="sk-SK" sz="3000" b="1" dirty="0"/>
          </a:p>
        </p:txBody>
      </p:sp>
      <p:pic>
        <p:nvPicPr>
          <p:cNvPr id="1648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084763"/>
            <a:ext cx="1700212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332656"/>
            <a:ext cx="8028384" cy="6048375"/>
          </a:xfrm>
        </p:spPr>
        <p:txBody>
          <a:bodyPr/>
          <a:lstStyle/>
          <a:p>
            <a:pPr marL="533400" indent="-533400">
              <a:lnSpc>
                <a:spcPct val="110000"/>
              </a:lnSpc>
              <a:buFontTx/>
              <a:buNone/>
            </a:pPr>
            <a:r>
              <a:rPr lang="sk-SK" altLang="sk-SK" sz="2600" b="1" dirty="0"/>
              <a:t>- fyzikálnym veličinám udávame jednotky, ktoré patria </a:t>
            </a:r>
            <a:r>
              <a:rPr lang="sk-SK" altLang="sk-SK" sz="2600" b="1" dirty="0" smtClean="0"/>
              <a:t>do </a:t>
            </a:r>
            <a:r>
              <a:rPr lang="sk-SK" altLang="sk-SK" sz="2600" b="1" dirty="0" smtClean="0">
                <a:solidFill>
                  <a:srgbClr val="FF0000"/>
                </a:solidFill>
              </a:rPr>
              <a:t>Medzinárodnej </a:t>
            </a:r>
            <a:r>
              <a:rPr lang="sk-SK" altLang="sk-SK" sz="2600" b="1" dirty="0">
                <a:solidFill>
                  <a:srgbClr val="FF0000"/>
                </a:solidFill>
              </a:rPr>
              <a:t>sústavy jednotiek - SI sústava</a:t>
            </a:r>
            <a:r>
              <a:rPr lang="sk-SK" altLang="sk-SK" sz="2600" dirty="0"/>
              <a:t> </a:t>
            </a:r>
          </a:p>
          <a:p>
            <a:pPr marL="533400" indent="-533400">
              <a:lnSpc>
                <a:spcPct val="110000"/>
              </a:lnSpc>
              <a:buFontTx/>
              <a:buNone/>
            </a:pPr>
            <a:r>
              <a:rPr lang="sk-SK" altLang="sk-SK" sz="2600" b="1" dirty="0" smtClean="0">
                <a:solidFill>
                  <a:srgbClr val="009900"/>
                </a:solidFill>
              </a:rPr>
              <a:t>                 </a:t>
            </a:r>
            <a:r>
              <a:rPr lang="sk-SK" altLang="sk-SK" sz="2600" b="1" dirty="0">
                <a:solidFill>
                  <a:srgbClr val="009900"/>
                </a:solidFill>
              </a:rPr>
              <a:t>1) základné jednotky </a:t>
            </a:r>
          </a:p>
          <a:p>
            <a:pPr marL="533400" indent="-533400">
              <a:lnSpc>
                <a:spcPct val="110000"/>
              </a:lnSpc>
              <a:buFontTx/>
              <a:buNone/>
            </a:pPr>
            <a:r>
              <a:rPr lang="sk-SK" altLang="sk-SK" sz="2600" b="1" dirty="0">
                <a:solidFill>
                  <a:srgbClr val="D60093"/>
                </a:solidFill>
              </a:rPr>
              <a:t>                        - meter	</a:t>
            </a:r>
            <a:r>
              <a:rPr lang="sk-SK" altLang="sk-SK" sz="2600" b="1" dirty="0" smtClean="0">
                <a:solidFill>
                  <a:srgbClr val="D60093"/>
                </a:solidFill>
              </a:rPr>
              <a:t>m</a:t>
            </a:r>
            <a:endParaRPr lang="sk-SK" altLang="sk-SK" sz="2600" b="1" dirty="0">
              <a:solidFill>
                <a:srgbClr val="D60093"/>
              </a:solidFill>
            </a:endParaRPr>
          </a:p>
          <a:p>
            <a:pPr marL="533400" indent="-533400">
              <a:lnSpc>
                <a:spcPct val="110000"/>
              </a:lnSpc>
              <a:buFontTx/>
              <a:buNone/>
            </a:pPr>
            <a:r>
              <a:rPr lang="sk-SK" altLang="sk-SK" sz="2600" b="1" dirty="0">
                <a:solidFill>
                  <a:srgbClr val="D60093"/>
                </a:solidFill>
              </a:rPr>
              <a:t>                        - kilogram	kg</a:t>
            </a:r>
          </a:p>
          <a:p>
            <a:pPr marL="533400" indent="-533400">
              <a:lnSpc>
                <a:spcPct val="110000"/>
              </a:lnSpc>
              <a:buFontTx/>
              <a:buNone/>
            </a:pPr>
            <a:r>
              <a:rPr lang="sk-SK" altLang="sk-SK" sz="2600" b="1" dirty="0">
                <a:solidFill>
                  <a:srgbClr val="D60093"/>
                </a:solidFill>
              </a:rPr>
              <a:t>                        - sekunda	s</a:t>
            </a:r>
          </a:p>
          <a:p>
            <a:pPr marL="533400" indent="-533400">
              <a:lnSpc>
                <a:spcPct val="110000"/>
              </a:lnSpc>
              <a:buFontTx/>
              <a:buNone/>
            </a:pPr>
            <a:r>
              <a:rPr lang="sk-SK" altLang="sk-SK" sz="2600" b="1" dirty="0">
                <a:solidFill>
                  <a:srgbClr val="D60093"/>
                </a:solidFill>
              </a:rPr>
              <a:t>                        - ampér	</a:t>
            </a:r>
            <a:r>
              <a:rPr lang="sk-SK" altLang="sk-SK" sz="2600" b="1" dirty="0" smtClean="0">
                <a:solidFill>
                  <a:srgbClr val="D60093"/>
                </a:solidFill>
              </a:rPr>
              <a:t>A</a:t>
            </a:r>
            <a:endParaRPr lang="sk-SK" altLang="sk-SK" sz="2600" b="1" dirty="0">
              <a:solidFill>
                <a:srgbClr val="D60093"/>
              </a:solidFill>
            </a:endParaRPr>
          </a:p>
          <a:p>
            <a:pPr marL="533400" indent="-533400">
              <a:lnSpc>
                <a:spcPct val="110000"/>
              </a:lnSpc>
              <a:buFontTx/>
              <a:buNone/>
            </a:pPr>
            <a:r>
              <a:rPr lang="sk-SK" altLang="sk-SK" sz="2600" b="1" dirty="0">
                <a:solidFill>
                  <a:srgbClr val="D60093"/>
                </a:solidFill>
              </a:rPr>
              <a:t>                        - kelvin	</a:t>
            </a:r>
            <a:r>
              <a:rPr lang="sk-SK" altLang="sk-SK" sz="2600" b="1" dirty="0" smtClean="0">
                <a:solidFill>
                  <a:srgbClr val="D60093"/>
                </a:solidFill>
              </a:rPr>
              <a:t>K</a:t>
            </a:r>
            <a:endParaRPr lang="sk-SK" altLang="sk-SK" sz="2600" b="1" dirty="0">
              <a:solidFill>
                <a:srgbClr val="D60093"/>
              </a:solidFill>
            </a:endParaRPr>
          </a:p>
          <a:p>
            <a:pPr marL="533400" indent="-533400">
              <a:lnSpc>
                <a:spcPct val="110000"/>
              </a:lnSpc>
              <a:buFontTx/>
              <a:buNone/>
            </a:pPr>
            <a:r>
              <a:rPr lang="sk-SK" altLang="sk-SK" sz="2600" b="1" dirty="0">
                <a:solidFill>
                  <a:srgbClr val="D60093"/>
                </a:solidFill>
              </a:rPr>
              <a:t>                        - </a:t>
            </a:r>
            <a:r>
              <a:rPr lang="sk-SK" altLang="sk-SK" sz="2600" b="1" dirty="0" smtClean="0">
                <a:solidFill>
                  <a:srgbClr val="D60093"/>
                </a:solidFill>
              </a:rPr>
              <a:t>mol</a:t>
            </a:r>
            <a:r>
              <a:rPr lang="sk-SK" altLang="sk-SK" sz="2600" b="1" dirty="0">
                <a:solidFill>
                  <a:srgbClr val="D60093"/>
                </a:solidFill>
              </a:rPr>
              <a:t>		mol </a:t>
            </a:r>
          </a:p>
          <a:p>
            <a:pPr marL="533400" indent="-533400">
              <a:lnSpc>
                <a:spcPct val="110000"/>
              </a:lnSpc>
              <a:buFontTx/>
              <a:buNone/>
            </a:pPr>
            <a:r>
              <a:rPr lang="sk-SK" altLang="sk-SK" sz="2600" b="1" dirty="0">
                <a:solidFill>
                  <a:srgbClr val="D60093"/>
                </a:solidFill>
              </a:rPr>
              <a:t>                        - kandela	cd</a:t>
            </a:r>
          </a:p>
          <a:p>
            <a:pPr marL="533400" indent="-533400">
              <a:lnSpc>
                <a:spcPct val="110000"/>
              </a:lnSpc>
              <a:buFontTx/>
              <a:buNone/>
            </a:pPr>
            <a:r>
              <a:rPr lang="sk-SK" altLang="sk-SK" sz="2600" b="1" dirty="0">
                <a:solidFill>
                  <a:srgbClr val="009900"/>
                </a:solidFill>
              </a:rPr>
              <a:t>                 2) odvodené jednotky </a:t>
            </a:r>
          </a:p>
          <a:p>
            <a:pPr marL="533400" indent="-533400">
              <a:lnSpc>
                <a:spcPct val="110000"/>
              </a:lnSpc>
              <a:buFontTx/>
              <a:buNone/>
            </a:pPr>
            <a:r>
              <a:rPr lang="sk-SK" altLang="sk-SK" sz="2600" b="1" dirty="0">
                <a:solidFill>
                  <a:srgbClr val="009900"/>
                </a:solidFill>
              </a:rPr>
              <a:t>                 3) doplnkové jednotky</a:t>
            </a:r>
            <a:endParaRPr lang="sk-SK" altLang="sk-SK" sz="2600" dirty="0"/>
          </a:p>
          <a:p>
            <a:pPr marL="533400" indent="-533400">
              <a:lnSpc>
                <a:spcPct val="10000"/>
              </a:lnSpc>
              <a:buFontTx/>
              <a:buNone/>
            </a:pPr>
            <a:r>
              <a:rPr lang="sk-SK" altLang="sk-SK" sz="2600" dirty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836613"/>
            <a:ext cx="7058025" cy="5329237"/>
          </a:xfrm>
        </p:spPr>
        <p:txBody>
          <a:bodyPr/>
          <a:lstStyle/>
          <a:p>
            <a:pPr marL="533400" indent="-533400">
              <a:lnSpc>
                <a:spcPct val="110000"/>
              </a:lnSpc>
              <a:buFontTx/>
              <a:buNone/>
            </a:pPr>
            <a:r>
              <a:rPr lang="sk-SK" altLang="sk-SK" sz="2400" b="1" dirty="0"/>
              <a:t>- výsledok merania vyjadrujeme:</a:t>
            </a:r>
            <a:r>
              <a:rPr lang="sk-SK" altLang="sk-SK" sz="2800" b="1" dirty="0"/>
              <a:t> </a:t>
            </a:r>
          </a:p>
          <a:p>
            <a:pPr marL="533400" indent="-533400">
              <a:lnSpc>
                <a:spcPct val="110000"/>
              </a:lnSpc>
              <a:buFontTx/>
              <a:buNone/>
            </a:pPr>
            <a:endParaRPr lang="sk-SK" altLang="sk-SK" sz="2800" b="1" dirty="0"/>
          </a:p>
          <a:p>
            <a:pPr marL="533400" indent="-533400">
              <a:lnSpc>
                <a:spcPct val="110000"/>
              </a:lnSpc>
              <a:buFontTx/>
              <a:buNone/>
            </a:pPr>
            <a:r>
              <a:rPr lang="sk-SK" alt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a) číselnou hodnotou</a:t>
            </a:r>
            <a:endParaRPr lang="sk-SK" altLang="sk-SK" sz="28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110000"/>
              </a:lnSpc>
              <a:buFontTx/>
              <a:buNone/>
            </a:pPr>
            <a:r>
              <a:rPr lang="sk-SK" altLang="sk-SK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b) jednotkou</a:t>
            </a:r>
            <a:r>
              <a:rPr lang="sk-SK" altLang="sk-SK" sz="2800" dirty="0"/>
              <a:t> </a:t>
            </a:r>
            <a:r>
              <a:rPr lang="sk-SK" altLang="sk-SK" sz="2800" b="1" dirty="0" smtClean="0"/>
              <a:t>fyzikálnej veličiny (FV)</a:t>
            </a:r>
            <a:endParaRPr lang="sk-SK" altLang="sk-SK" sz="2800" b="1" dirty="0"/>
          </a:p>
          <a:p>
            <a:pPr marL="533400" indent="-533400">
              <a:lnSpc>
                <a:spcPct val="110000"/>
              </a:lnSpc>
              <a:buFontTx/>
              <a:buNone/>
            </a:pPr>
            <a:endParaRPr lang="sk-SK" altLang="sk-SK" b="1" dirty="0"/>
          </a:p>
          <a:p>
            <a:pPr marL="533400" indent="-533400">
              <a:lnSpc>
                <a:spcPct val="110000"/>
              </a:lnSpc>
              <a:buFontTx/>
              <a:buNone/>
            </a:pPr>
            <a:r>
              <a:rPr lang="sk-SK" altLang="sk-SK" sz="2400" b="1" dirty="0"/>
              <a:t>- dĺžka stola je 1,5 metra</a:t>
            </a:r>
          </a:p>
          <a:p>
            <a:pPr marL="533400" indent="-533400">
              <a:lnSpc>
                <a:spcPct val="110000"/>
              </a:lnSpc>
              <a:buFontTx/>
              <a:buNone/>
            </a:pPr>
            <a:r>
              <a:rPr lang="sk-SK" altLang="sk-SK" sz="3600" b="1" dirty="0"/>
              <a:t>                         </a:t>
            </a:r>
            <a:r>
              <a:rPr lang="sk-SK" altLang="sk-SK" b="1" dirty="0">
                <a:solidFill>
                  <a:srgbClr val="009900"/>
                </a:solidFill>
              </a:rPr>
              <a:t>d = 1,5 m</a:t>
            </a:r>
            <a:r>
              <a:rPr lang="sk-SK" altLang="sk-SK" sz="3600" b="1" dirty="0"/>
              <a:t> </a:t>
            </a:r>
          </a:p>
          <a:p>
            <a:pPr marL="533400" indent="-533400">
              <a:lnSpc>
                <a:spcPct val="10000"/>
              </a:lnSpc>
              <a:buFontTx/>
              <a:buNone/>
            </a:pPr>
            <a:endParaRPr lang="sk-SK" altLang="sk-SK" sz="3600" b="1" dirty="0"/>
          </a:p>
          <a:p>
            <a:pPr marL="533400" indent="-533400">
              <a:lnSpc>
                <a:spcPct val="10000"/>
              </a:lnSpc>
              <a:buFontTx/>
              <a:buNone/>
            </a:pPr>
            <a:endParaRPr lang="sk-SK" altLang="sk-SK" sz="3600" b="1" dirty="0"/>
          </a:p>
          <a:p>
            <a:pPr marL="533400" indent="-533400">
              <a:lnSpc>
                <a:spcPct val="10000"/>
              </a:lnSpc>
              <a:buFontTx/>
              <a:buNone/>
            </a:pPr>
            <a:endParaRPr lang="sk-SK" altLang="sk-SK" sz="3600" b="1" dirty="0"/>
          </a:p>
          <a:p>
            <a:pPr marL="533400" indent="-533400">
              <a:lnSpc>
                <a:spcPct val="10000"/>
              </a:lnSpc>
              <a:buFontTx/>
              <a:buNone/>
            </a:pPr>
            <a:endParaRPr lang="sk-SK" altLang="sk-SK" sz="3600" b="1" dirty="0"/>
          </a:p>
          <a:p>
            <a:pPr marL="533400" indent="-533400">
              <a:lnSpc>
                <a:spcPct val="10000"/>
              </a:lnSpc>
              <a:buFontTx/>
              <a:buNone/>
            </a:pPr>
            <a:endParaRPr lang="sk-SK" altLang="sk-SK" sz="3600" b="1" dirty="0"/>
          </a:p>
          <a:p>
            <a:pPr marL="533400" indent="-533400">
              <a:lnSpc>
                <a:spcPct val="10000"/>
              </a:lnSpc>
              <a:buFontTx/>
              <a:buNone/>
            </a:pPr>
            <a:r>
              <a:rPr lang="sk-SK" altLang="sk-SK" sz="4800" dirty="0"/>
              <a:t>		</a:t>
            </a:r>
          </a:p>
        </p:txBody>
      </p:sp>
      <p:sp>
        <p:nvSpPr>
          <p:cNvPr id="167947" name="Line 11"/>
          <p:cNvSpPr>
            <a:spLocks noChangeShapeType="1"/>
          </p:cNvSpPr>
          <p:nvPr/>
        </p:nvSpPr>
        <p:spPr bwMode="auto">
          <a:xfrm flipH="1" flipV="1">
            <a:off x="5219700" y="4868863"/>
            <a:ext cx="1081088" cy="936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k-SK"/>
          </a:p>
        </p:txBody>
      </p:sp>
      <p:sp>
        <p:nvSpPr>
          <p:cNvPr id="167948" name="Text Box 12"/>
          <p:cNvSpPr txBox="1">
            <a:spLocks noChangeArrowheads="1"/>
          </p:cNvSpPr>
          <p:nvPr/>
        </p:nvSpPr>
        <p:spPr bwMode="auto">
          <a:xfrm>
            <a:off x="6300788" y="5589588"/>
            <a:ext cx="220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sk-SK" b="1">
                <a:solidFill>
                  <a:srgbClr val="D60093"/>
                </a:solidFill>
              </a:rPr>
              <a:t>číselná hodnota</a:t>
            </a:r>
          </a:p>
        </p:txBody>
      </p:sp>
      <p:sp>
        <p:nvSpPr>
          <p:cNvPr id="167949" name="Line 13"/>
          <p:cNvSpPr>
            <a:spLocks noChangeShapeType="1"/>
          </p:cNvSpPr>
          <p:nvPr/>
        </p:nvSpPr>
        <p:spPr bwMode="auto">
          <a:xfrm flipH="1">
            <a:off x="5940425" y="3789363"/>
            <a:ext cx="1150938" cy="7207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k-SK"/>
          </a:p>
        </p:txBody>
      </p:sp>
      <p:sp>
        <p:nvSpPr>
          <p:cNvPr id="167950" name="Text Box 14"/>
          <p:cNvSpPr txBox="1">
            <a:spLocks noChangeArrowheads="1"/>
          </p:cNvSpPr>
          <p:nvPr/>
        </p:nvSpPr>
        <p:spPr bwMode="auto">
          <a:xfrm>
            <a:off x="7092950" y="3429000"/>
            <a:ext cx="1819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sk-SK" b="1" dirty="0">
                <a:solidFill>
                  <a:srgbClr val="D60093"/>
                </a:solidFill>
              </a:rPr>
              <a:t>jednotka FV</a:t>
            </a:r>
          </a:p>
        </p:txBody>
      </p:sp>
      <p:sp>
        <p:nvSpPr>
          <p:cNvPr id="167951" name="Line 15"/>
          <p:cNvSpPr>
            <a:spLocks noChangeShapeType="1"/>
          </p:cNvSpPr>
          <p:nvPr/>
        </p:nvSpPr>
        <p:spPr bwMode="auto">
          <a:xfrm flipV="1">
            <a:off x="2987675" y="4724400"/>
            <a:ext cx="1223963" cy="7207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sk-SK"/>
          </a:p>
        </p:txBody>
      </p:sp>
      <p:sp>
        <p:nvSpPr>
          <p:cNvPr id="167952" name="Text Box 16"/>
          <p:cNvSpPr txBox="1">
            <a:spLocks noChangeArrowheads="1"/>
          </p:cNvSpPr>
          <p:nvPr/>
        </p:nvSpPr>
        <p:spPr bwMode="auto">
          <a:xfrm>
            <a:off x="1403350" y="5300663"/>
            <a:ext cx="1581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sk-SK" b="1">
                <a:solidFill>
                  <a:srgbClr val="D60093"/>
                </a:solidFill>
              </a:rPr>
              <a:t>značka FV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pisník">
  <a:themeElements>
    <a:clrScheme name="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00FF00"/>
      </a:accent1>
      <a:accent2>
        <a:srgbClr val="3694B6"/>
      </a:accent2>
      <a:accent3>
        <a:srgbClr val="FEFEEF"/>
      </a:accent3>
      <a:accent4>
        <a:srgbClr val="000000"/>
      </a:accent4>
      <a:accent5>
        <a:srgbClr val="AAFFAA"/>
      </a:accent5>
      <a:accent6>
        <a:srgbClr val="3086A5"/>
      </a:accent6>
      <a:hlink>
        <a:srgbClr val="FF3300"/>
      </a:hlink>
      <a:folHlink>
        <a:srgbClr val="6600CC"/>
      </a:folHlink>
    </a:clrScheme>
    <a:fontScheme name="Zápisní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sk-S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sk-S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Zápisní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pisní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pisní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Designs\Zápisník.pot</Template>
  <TotalTime>1988</TotalTime>
  <Words>144</Words>
  <Application>Microsoft Office PowerPoint</Application>
  <PresentationFormat>Prezentácia na obrazovke (4:3)</PresentationFormat>
  <Paragraphs>51</Paragraphs>
  <Slides>5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Zápisník</vt:lpstr>
      <vt:lpstr>Fyzikálne veličiny </vt:lpstr>
      <vt:lpstr>Snímka 2</vt:lpstr>
      <vt:lpstr>Snímka 3</vt:lpstr>
      <vt:lpstr>Snímka 4</vt:lpstr>
      <vt:lpstr>Snímka 5</vt:lpstr>
    </vt:vector>
  </TitlesOfParts>
  <Company>Parimucha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FYZIKA – 6. ročník</dc:title>
  <dc:creator>Parimucha</dc:creator>
  <cp:lastModifiedBy>HP</cp:lastModifiedBy>
  <cp:revision>111</cp:revision>
  <dcterms:created xsi:type="dcterms:W3CDTF">2005-03-22T17:41:22Z</dcterms:created>
  <dcterms:modified xsi:type="dcterms:W3CDTF">2017-11-05T15:38:58Z</dcterms:modified>
</cp:coreProperties>
</file>