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99" r:id="rId2"/>
    <p:sldId id="260" r:id="rId3"/>
    <p:sldId id="261" r:id="rId4"/>
    <p:sldId id="262" r:id="rId5"/>
    <p:sldId id="263" r:id="rId6"/>
    <p:sldId id="264" r:id="rId7"/>
    <p:sldId id="265" r:id="rId8"/>
    <p:sldId id="266" r:id="rId9"/>
    <p:sldId id="267" r:id="rId10"/>
    <p:sldId id="268" r:id="rId11"/>
    <p:sldId id="269" r:id="rId12"/>
    <p:sldId id="270" r:id="rId13"/>
    <p:sldId id="271" r:id="rId14"/>
    <p:sldId id="276" r:id="rId15"/>
    <p:sldId id="300" r:id="rId16"/>
    <p:sldId id="274" r:id="rId17"/>
    <p:sldId id="294" r:id="rId18"/>
    <p:sldId id="286" r:id="rId19"/>
    <p:sldId id="287" r:id="rId20"/>
    <p:sldId id="288" r:id="rId21"/>
    <p:sldId id="292" r:id="rId22"/>
    <p:sldId id="293" r:id="rId23"/>
    <p:sldId id="289" r:id="rId24"/>
    <p:sldId id="279" r:id="rId25"/>
    <p:sldId id="280" r:id="rId26"/>
    <p:sldId id="281" r:id="rId27"/>
    <p:sldId id="277" r:id="rId28"/>
    <p:sldId id="278" r:id="rId29"/>
    <p:sldId id="290" r:id="rId30"/>
    <p:sldId id="291" r:id="rId31"/>
    <p:sldId id="282" r:id="rId32"/>
    <p:sldId id="283" r:id="rId33"/>
    <p:sldId id="284" r:id="rId34"/>
    <p:sldId id="285" r:id="rId35"/>
    <p:sldId id="295" r:id="rId36"/>
    <p:sldId id="296" r:id="rId37"/>
    <p:sldId id="297" r:id="rId38"/>
    <p:sldId id="298" r:id="rId39"/>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 Target="../slides/slide21.xml"/><Relationship Id="rId7" Type="http://schemas.openxmlformats.org/officeDocument/2006/relationships/image" Target="../media/image7.png"/><Relationship Id="rId2" Type="http://schemas.openxmlformats.org/officeDocument/2006/relationships/slide" Target="../slides/slide18.xml"/><Relationship Id="rId1" Type="http://schemas.openxmlformats.org/officeDocument/2006/relationships/slide" Target="../slides/slide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2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75C1B6-EC6C-437F-BE93-0F971297ECF1}" type="doc">
      <dgm:prSet loTypeId="urn:microsoft.com/office/officeart/2005/8/layout/vList3#1" loCatId="list" qsTypeId="urn:microsoft.com/office/officeart/2005/8/quickstyle/simple1" qsCatId="simple" csTypeId="urn:microsoft.com/office/officeart/2005/8/colors/accent1_2" csCatId="accent1" phldr="1"/>
      <dgm:spPr/>
    </dgm:pt>
    <dgm:pt modelId="{6EDB8C52-64D5-419C-A960-4D4AA13907AE}">
      <dgm:prSet phldrT="[Text]" custT="1"/>
      <dgm:spPr>
        <a:solidFill>
          <a:schemeClr val="bg2">
            <a:lumMod val="60000"/>
            <a:lumOff val="40000"/>
          </a:schemeClr>
        </a:solidFill>
      </dgm:spPr>
      <dgm:t>
        <a:bodyPr/>
        <a:lstStyle/>
        <a:p>
          <a:r>
            <a:rPr lang="sk-SK" sz="2400" b="1" dirty="0" smtClean="0">
              <a:latin typeface="Arial" pitchFamily="34" charset="0"/>
              <a:cs typeface="Arial" pitchFamily="34" charset="0"/>
            </a:rPr>
            <a:t>Výkonná časť </a:t>
          </a:r>
          <a:br>
            <a:rPr lang="sk-SK" sz="2400" b="1" dirty="0" smtClean="0">
              <a:latin typeface="Arial" pitchFamily="34" charset="0"/>
              <a:cs typeface="Arial" pitchFamily="34" charset="0"/>
            </a:rPr>
          </a:br>
          <a:r>
            <a:rPr lang="sk-SK" sz="2400" dirty="0" smtClean="0">
              <a:solidFill>
                <a:schemeClr val="bg1"/>
              </a:solidFill>
              <a:latin typeface="Arial" pitchFamily="34" charset="0"/>
              <a:cs typeface="Arial" pitchFamily="34" charset="0"/>
              <a:hlinkClick xmlns:r="http://schemas.openxmlformats.org/officeDocument/2006/relationships" r:id="rId1" action="ppaction://hlinksldjump"/>
            </a:rPr>
            <a:t>základná jednotka</a:t>
          </a:r>
          <a:endParaRPr lang="sk-SK" sz="2400" dirty="0">
            <a:solidFill>
              <a:schemeClr val="bg1"/>
            </a:solidFill>
            <a:latin typeface="Arial" pitchFamily="34" charset="0"/>
            <a:cs typeface="Arial" pitchFamily="34" charset="0"/>
          </a:endParaRPr>
        </a:p>
      </dgm:t>
    </dgm:pt>
    <dgm:pt modelId="{4EC7DB53-97FF-45A9-BFD1-12E09CD3306D}" type="parTrans" cxnId="{BF52591B-ABC4-4806-BD56-932CB162AC90}">
      <dgm:prSet/>
      <dgm:spPr/>
      <dgm:t>
        <a:bodyPr/>
        <a:lstStyle/>
        <a:p>
          <a:endParaRPr lang="sk-SK"/>
        </a:p>
      </dgm:t>
    </dgm:pt>
    <dgm:pt modelId="{748A2235-43E5-46BF-962F-CF6AE881A7D3}" type="sibTrans" cxnId="{BF52591B-ABC4-4806-BD56-932CB162AC90}">
      <dgm:prSet/>
      <dgm:spPr/>
      <dgm:t>
        <a:bodyPr/>
        <a:lstStyle/>
        <a:p>
          <a:endParaRPr lang="sk-SK"/>
        </a:p>
      </dgm:t>
    </dgm:pt>
    <dgm:pt modelId="{BBD30D82-AC78-4C35-B39F-07179E6E2D9D}">
      <dgm:prSet phldrT="[Text]" custT="1"/>
      <dgm:spPr>
        <a:solidFill>
          <a:srgbClr val="002060"/>
        </a:solidFill>
      </dgm:spPr>
      <dgm:t>
        <a:bodyPr/>
        <a:lstStyle/>
        <a:p>
          <a:r>
            <a:rPr lang="sk-SK" sz="2400" b="1" dirty="0" smtClean="0">
              <a:latin typeface="Arial" pitchFamily="34" charset="0"/>
              <a:cs typeface="Arial" pitchFamily="34" charset="0"/>
            </a:rPr>
            <a:t>Vstupné zariadenia </a:t>
          </a:r>
          <a:br>
            <a:rPr lang="sk-SK" sz="2400" b="1" dirty="0" smtClean="0">
              <a:latin typeface="Arial" pitchFamily="34" charset="0"/>
              <a:cs typeface="Arial" pitchFamily="34" charset="0"/>
            </a:rPr>
          </a:br>
          <a:r>
            <a:rPr lang="sk-SK" sz="2400" dirty="0" smtClean="0">
              <a:solidFill>
                <a:schemeClr val="bg1"/>
              </a:solidFill>
              <a:latin typeface="Arial" pitchFamily="34" charset="0"/>
              <a:cs typeface="Arial" pitchFamily="34" charset="0"/>
              <a:hlinkClick xmlns:r="http://schemas.openxmlformats.org/officeDocument/2006/relationships" r:id="rId2" action="ppaction://hlinksldjump"/>
            </a:rPr>
            <a:t>klávesnica a myš</a:t>
          </a:r>
          <a:endParaRPr lang="sk-SK" sz="2400" dirty="0" smtClean="0">
            <a:solidFill>
              <a:schemeClr val="bg1"/>
            </a:solidFill>
            <a:latin typeface="Arial" pitchFamily="34" charset="0"/>
            <a:cs typeface="Arial" pitchFamily="34" charset="0"/>
          </a:endParaRPr>
        </a:p>
      </dgm:t>
    </dgm:pt>
    <dgm:pt modelId="{2EF01605-FBC4-4B58-983E-6854148A12DB}" type="parTrans" cxnId="{0950417A-3D86-490B-BC68-0A7426F71E61}">
      <dgm:prSet/>
      <dgm:spPr/>
      <dgm:t>
        <a:bodyPr/>
        <a:lstStyle/>
        <a:p>
          <a:endParaRPr lang="sk-SK"/>
        </a:p>
      </dgm:t>
    </dgm:pt>
    <dgm:pt modelId="{345BD9FA-B36D-4813-9EFC-97F209456CBC}" type="sibTrans" cxnId="{0950417A-3D86-490B-BC68-0A7426F71E61}">
      <dgm:prSet/>
      <dgm:spPr/>
      <dgm:t>
        <a:bodyPr/>
        <a:lstStyle/>
        <a:p>
          <a:endParaRPr lang="sk-SK"/>
        </a:p>
      </dgm:t>
    </dgm:pt>
    <dgm:pt modelId="{E6CF3217-0E1D-478E-8C71-1066BC098540}">
      <dgm:prSet phldrT="[Text]" custT="1"/>
      <dgm:spPr/>
      <dgm:t>
        <a:bodyPr/>
        <a:lstStyle/>
        <a:p>
          <a:r>
            <a:rPr lang="sk-SK" sz="2400" b="1" dirty="0" smtClean="0">
              <a:latin typeface="Arial" pitchFamily="34" charset="0"/>
              <a:cs typeface="Arial" pitchFamily="34" charset="0"/>
            </a:rPr>
            <a:t>Výstupné zariadenie</a:t>
          </a:r>
          <a:r>
            <a:rPr lang="sk-SK" sz="2400" b="1" smtClean="0">
              <a:latin typeface="Arial" pitchFamily="34" charset="0"/>
              <a:cs typeface="Arial" pitchFamily="34" charset="0"/>
            </a:rPr>
            <a:t/>
          </a:r>
          <a:br>
            <a:rPr lang="sk-SK" sz="2400" b="1" smtClean="0">
              <a:latin typeface="Arial" pitchFamily="34" charset="0"/>
              <a:cs typeface="Arial" pitchFamily="34" charset="0"/>
            </a:rPr>
          </a:br>
          <a:r>
            <a:rPr lang="sk-SK" sz="2400" smtClean="0">
              <a:solidFill>
                <a:schemeClr val="bg1"/>
              </a:solidFill>
              <a:latin typeface="Arial" pitchFamily="34" charset="0"/>
              <a:cs typeface="Arial" pitchFamily="34" charset="0"/>
              <a:hlinkClick xmlns:r="http://schemas.openxmlformats.org/officeDocument/2006/relationships" r:id="rId3" action="ppaction://hlinksldjump"/>
            </a:rPr>
            <a:t>monitor</a:t>
          </a:r>
          <a:endParaRPr lang="sk-SK" sz="2400" dirty="0" smtClean="0">
            <a:solidFill>
              <a:schemeClr val="bg1"/>
            </a:solidFill>
            <a:latin typeface="Arial" pitchFamily="34" charset="0"/>
            <a:cs typeface="Arial" pitchFamily="34" charset="0"/>
          </a:endParaRPr>
        </a:p>
      </dgm:t>
    </dgm:pt>
    <dgm:pt modelId="{2AA6AE01-0BEF-4347-A9C9-595BB3626098}" type="parTrans" cxnId="{075FE505-FA25-414F-943A-2EC027759019}">
      <dgm:prSet/>
      <dgm:spPr/>
      <dgm:t>
        <a:bodyPr/>
        <a:lstStyle/>
        <a:p>
          <a:endParaRPr lang="sk-SK"/>
        </a:p>
      </dgm:t>
    </dgm:pt>
    <dgm:pt modelId="{E1264BAC-DAAD-4A2D-954C-0639277F499E}" type="sibTrans" cxnId="{075FE505-FA25-414F-943A-2EC027759019}">
      <dgm:prSet/>
      <dgm:spPr/>
      <dgm:t>
        <a:bodyPr/>
        <a:lstStyle/>
        <a:p>
          <a:endParaRPr lang="sk-SK"/>
        </a:p>
      </dgm:t>
    </dgm:pt>
    <dgm:pt modelId="{1978ECF8-B992-4F0B-9248-62D06BA17C09}">
      <dgm:prSet phldrT="[Text]" custT="1"/>
      <dgm:spPr>
        <a:solidFill>
          <a:srgbClr val="92D050"/>
        </a:solidFill>
      </dgm:spPr>
      <dgm:t>
        <a:bodyPr/>
        <a:lstStyle/>
        <a:p>
          <a:r>
            <a:rPr lang="sk-SK" sz="2200" b="1" dirty="0" smtClean="0">
              <a:latin typeface="Arial" pitchFamily="34" charset="0"/>
              <a:cs typeface="Arial" pitchFamily="34" charset="0"/>
            </a:rPr>
            <a:t>Prídavné vstupné a výstupné zariadenia</a:t>
          </a:r>
          <a:r>
            <a:rPr lang="sk-SK" sz="2200" dirty="0" smtClean="0">
              <a:latin typeface="Arial" pitchFamily="34" charset="0"/>
              <a:cs typeface="Arial" pitchFamily="34" charset="0"/>
            </a:rPr>
            <a:t> </a:t>
          </a:r>
          <a:r>
            <a:rPr lang="sk-SK" sz="2400" dirty="0" smtClean="0">
              <a:latin typeface="Arial" pitchFamily="34" charset="0"/>
              <a:cs typeface="Arial" pitchFamily="34" charset="0"/>
            </a:rPr>
            <a:t/>
          </a:r>
          <a:br>
            <a:rPr lang="sk-SK" sz="2400" dirty="0" smtClean="0">
              <a:latin typeface="Arial" pitchFamily="34" charset="0"/>
              <a:cs typeface="Arial" pitchFamily="34" charset="0"/>
            </a:rPr>
          </a:br>
          <a:r>
            <a:rPr lang="sk-SK" sz="2000" b="1" dirty="0" smtClean="0">
              <a:latin typeface="Arial" pitchFamily="34" charset="0"/>
              <a:cs typeface="Arial" pitchFamily="34" charset="0"/>
              <a:hlinkClick xmlns:r="http://schemas.openxmlformats.org/officeDocument/2006/relationships" r:id="rId4" action="ppaction://hlinksldjump"/>
            </a:rPr>
            <a:t>Karty, </a:t>
          </a:r>
          <a:r>
            <a:rPr lang="sk-SK" sz="2000" b="1" dirty="0" smtClean="0">
              <a:solidFill>
                <a:schemeClr val="bg1"/>
              </a:solidFill>
              <a:latin typeface="Arial" pitchFamily="34" charset="0"/>
              <a:cs typeface="Arial" pitchFamily="34" charset="0"/>
              <a:hlinkClick xmlns:r="http://schemas.openxmlformats.org/officeDocument/2006/relationships" r:id="rId4" action="ppaction://hlinksldjump"/>
            </a:rPr>
            <a:t>skener, </a:t>
          </a:r>
          <a:r>
            <a:rPr lang="sk-SK" sz="2000" b="1" dirty="0" err="1" smtClean="0">
              <a:solidFill>
                <a:schemeClr val="bg1"/>
              </a:solidFill>
              <a:latin typeface="Arial" pitchFamily="34" charset="0"/>
              <a:cs typeface="Arial" pitchFamily="34" charset="0"/>
              <a:hlinkClick xmlns:r="http://schemas.openxmlformats.org/officeDocument/2006/relationships" r:id="rId4" action="ppaction://hlinksldjump"/>
            </a:rPr>
            <a:t>tablet</a:t>
          </a:r>
          <a:r>
            <a:rPr lang="sk-SK" sz="2000" b="1" dirty="0" smtClean="0">
              <a:solidFill>
                <a:schemeClr val="bg1"/>
              </a:solidFill>
              <a:latin typeface="Arial" pitchFamily="34" charset="0"/>
              <a:cs typeface="Arial" pitchFamily="34" charset="0"/>
              <a:hlinkClick xmlns:r="http://schemas.openxmlformats.org/officeDocument/2006/relationships" r:id="rId4" action="ppaction://hlinksldjump"/>
            </a:rPr>
            <a:t>, tlačiareň, .</a:t>
          </a:r>
          <a:r>
            <a:rPr lang="sk-SK" sz="2400" dirty="0" smtClean="0">
              <a:solidFill>
                <a:schemeClr val="bg1"/>
              </a:solidFill>
              <a:latin typeface="Arial" pitchFamily="34" charset="0"/>
              <a:cs typeface="Arial" pitchFamily="34" charset="0"/>
              <a:hlinkClick xmlns:r="http://schemas.openxmlformats.org/officeDocument/2006/relationships" r:id="rId4" action="ppaction://hlinksldjump"/>
            </a:rPr>
            <a:t>..</a:t>
          </a:r>
          <a:endParaRPr lang="sk-SK" sz="2400" dirty="0" smtClean="0">
            <a:solidFill>
              <a:schemeClr val="bg1"/>
            </a:solidFill>
            <a:latin typeface="Arial" pitchFamily="34" charset="0"/>
            <a:cs typeface="Arial" pitchFamily="34" charset="0"/>
          </a:endParaRPr>
        </a:p>
      </dgm:t>
    </dgm:pt>
    <dgm:pt modelId="{CAB97803-86D3-4964-A7B8-F3A29BEA121B}" type="parTrans" cxnId="{7A1A7D38-C364-4490-83B7-656206BFD687}">
      <dgm:prSet/>
      <dgm:spPr/>
      <dgm:t>
        <a:bodyPr/>
        <a:lstStyle/>
        <a:p>
          <a:endParaRPr lang="sk-SK"/>
        </a:p>
      </dgm:t>
    </dgm:pt>
    <dgm:pt modelId="{4DA17211-2E81-4833-A980-78FFA2CD955E}" type="sibTrans" cxnId="{7A1A7D38-C364-4490-83B7-656206BFD687}">
      <dgm:prSet/>
      <dgm:spPr/>
      <dgm:t>
        <a:bodyPr/>
        <a:lstStyle/>
        <a:p>
          <a:endParaRPr lang="sk-SK"/>
        </a:p>
      </dgm:t>
    </dgm:pt>
    <dgm:pt modelId="{EFEA5893-E805-4A7D-9541-5989A5F51848}" type="pres">
      <dgm:prSet presAssocID="{5975C1B6-EC6C-437F-BE93-0F971297ECF1}" presName="linearFlow" presStyleCnt="0">
        <dgm:presLayoutVars>
          <dgm:dir/>
          <dgm:resizeHandles val="exact"/>
        </dgm:presLayoutVars>
      </dgm:prSet>
      <dgm:spPr/>
    </dgm:pt>
    <dgm:pt modelId="{5C6591DE-2ECA-463A-A706-44A3296410AF}" type="pres">
      <dgm:prSet presAssocID="{6EDB8C52-64D5-419C-A960-4D4AA13907AE}" presName="composite" presStyleCnt="0"/>
      <dgm:spPr/>
    </dgm:pt>
    <dgm:pt modelId="{3506D143-491B-4475-A784-7EFF064672DF}" type="pres">
      <dgm:prSet presAssocID="{6EDB8C52-64D5-419C-A960-4D4AA13907AE}" presName="imgShp" presStyleLbl="fgImgPlace1" presStyleIdx="0" presStyleCnt="4" custScaleY="104581" custLinFactNeighborX="-76326" custLinFactNeighborY="-1742"/>
      <dgm:spPr>
        <a:blipFill rotWithShape="0">
          <a:blip xmlns:r="http://schemas.openxmlformats.org/officeDocument/2006/relationships" r:embed="rId5"/>
          <a:stretch>
            <a:fillRect/>
          </a:stretch>
        </a:blipFill>
      </dgm:spPr>
    </dgm:pt>
    <dgm:pt modelId="{DB3FD93D-CA6F-45C7-9F23-9FD719296C5D}" type="pres">
      <dgm:prSet presAssocID="{6EDB8C52-64D5-419C-A960-4D4AA13907AE}" presName="txShp" presStyleLbl="node1" presStyleIdx="0" presStyleCnt="4" custScaleX="119607" custLinFactNeighborX="-346" custLinFactNeighborY="-153">
        <dgm:presLayoutVars>
          <dgm:bulletEnabled val="1"/>
        </dgm:presLayoutVars>
      </dgm:prSet>
      <dgm:spPr/>
      <dgm:t>
        <a:bodyPr/>
        <a:lstStyle/>
        <a:p>
          <a:endParaRPr lang="sk-SK"/>
        </a:p>
      </dgm:t>
    </dgm:pt>
    <dgm:pt modelId="{2D26DE18-FEDA-4670-A02E-3C0EE51E6BD3}" type="pres">
      <dgm:prSet presAssocID="{748A2235-43E5-46BF-962F-CF6AE881A7D3}" presName="spacing" presStyleCnt="0"/>
      <dgm:spPr/>
    </dgm:pt>
    <dgm:pt modelId="{42924AE4-2D6F-417A-947A-4E658F487EF9}" type="pres">
      <dgm:prSet presAssocID="{BBD30D82-AC78-4C35-B39F-07179E6E2D9D}" presName="composite" presStyleCnt="0"/>
      <dgm:spPr/>
    </dgm:pt>
    <dgm:pt modelId="{9FCC2896-B5D1-4731-B454-FEC3C172D4E2}" type="pres">
      <dgm:prSet presAssocID="{BBD30D82-AC78-4C35-B39F-07179E6E2D9D}" presName="imgShp" presStyleLbl="fgImgPlace1" presStyleIdx="1" presStyleCnt="4" custLinFactNeighborX="-77149" custLinFactNeighborY="-1435"/>
      <dgm:spPr>
        <a:blipFill rotWithShape="0">
          <a:blip xmlns:r="http://schemas.openxmlformats.org/officeDocument/2006/relationships" r:embed="rId6"/>
          <a:stretch>
            <a:fillRect/>
          </a:stretch>
        </a:blipFill>
      </dgm:spPr>
    </dgm:pt>
    <dgm:pt modelId="{C8D33FCE-EABA-4686-9753-D3E6F644B7DA}" type="pres">
      <dgm:prSet presAssocID="{BBD30D82-AC78-4C35-B39F-07179E6E2D9D}" presName="txShp" presStyleLbl="node1" presStyleIdx="1" presStyleCnt="4" custScaleX="115359">
        <dgm:presLayoutVars>
          <dgm:bulletEnabled val="1"/>
        </dgm:presLayoutVars>
      </dgm:prSet>
      <dgm:spPr/>
      <dgm:t>
        <a:bodyPr/>
        <a:lstStyle/>
        <a:p>
          <a:endParaRPr lang="sk-SK"/>
        </a:p>
      </dgm:t>
    </dgm:pt>
    <dgm:pt modelId="{90BF3112-2D77-4640-9F3F-080CF66A1481}" type="pres">
      <dgm:prSet presAssocID="{345BD9FA-B36D-4813-9EFC-97F209456CBC}" presName="spacing" presStyleCnt="0"/>
      <dgm:spPr/>
    </dgm:pt>
    <dgm:pt modelId="{0C89B790-115C-4545-8C45-BC40E0B39724}" type="pres">
      <dgm:prSet presAssocID="{E6CF3217-0E1D-478E-8C71-1066BC098540}" presName="composite" presStyleCnt="0"/>
      <dgm:spPr/>
    </dgm:pt>
    <dgm:pt modelId="{844C3C2C-C640-4543-8376-4317735303D4}" type="pres">
      <dgm:prSet presAssocID="{E6CF3217-0E1D-478E-8C71-1066BC098540}" presName="imgShp" presStyleLbl="fgImgPlace1" presStyleIdx="2" presStyleCnt="4" custLinFactNeighborX="-72808" custLinFactNeighborY="-1043"/>
      <dgm:spPr>
        <a:blipFill rotWithShape="0">
          <a:blip xmlns:r="http://schemas.openxmlformats.org/officeDocument/2006/relationships" r:embed="rId7"/>
          <a:stretch>
            <a:fillRect/>
          </a:stretch>
        </a:blipFill>
      </dgm:spPr>
    </dgm:pt>
    <dgm:pt modelId="{F2D54C54-5009-4CAE-8695-B17586458CC6}" type="pres">
      <dgm:prSet presAssocID="{E6CF3217-0E1D-478E-8C71-1066BC098540}" presName="txShp" presStyleLbl="node1" presStyleIdx="2" presStyleCnt="4" custScaleX="113171" custLinFactNeighborX="242" custLinFactNeighborY="-1043">
        <dgm:presLayoutVars>
          <dgm:bulletEnabled val="1"/>
        </dgm:presLayoutVars>
      </dgm:prSet>
      <dgm:spPr/>
      <dgm:t>
        <a:bodyPr/>
        <a:lstStyle/>
        <a:p>
          <a:endParaRPr lang="sk-SK"/>
        </a:p>
      </dgm:t>
    </dgm:pt>
    <dgm:pt modelId="{4DEB0B3F-FDB1-43DC-BAAE-00EFFD0F6379}" type="pres">
      <dgm:prSet presAssocID="{E1264BAC-DAAD-4A2D-954C-0639277F499E}" presName="spacing" presStyleCnt="0"/>
      <dgm:spPr/>
    </dgm:pt>
    <dgm:pt modelId="{64E5B054-8D07-4B66-80F4-6C266EBEFF3C}" type="pres">
      <dgm:prSet presAssocID="{1978ECF8-B992-4F0B-9248-62D06BA17C09}" presName="composite" presStyleCnt="0"/>
      <dgm:spPr/>
    </dgm:pt>
    <dgm:pt modelId="{1EE80FE0-830A-4B9C-B1C6-3221AB9F408A}" type="pres">
      <dgm:prSet presAssocID="{1978ECF8-B992-4F0B-9248-62D06BA17C09}" presName="imgShp" presStyleLbl="fgImgPlace1" presStyleIdx="3" presStyleCnt="4" custLinFactNeighborX="-68964" custLinFactNeighborY="-650"/>
      <dgm:spPr>
        <a:blipFill rotWithShape="0">
          <a:blip xmlns:r="http://schemas.openxmlformats.org/officeDocument/2006/relationships" r:embed="rId8"/>
          <a:stretch>
            <a:fillRect/>
          </a:stretch>
        </a:blipFill>
      </dgm:spPr>
    </dgm:pt>
    <dgm:pt modelId="{2E3FBAE6-03E1-4205-B591-92FC45E80F15}" type="pres">
      <dgm:prSet presAssocID="{1978ECF8-B992-4F0B-9248-62D06BA17C09}" presName="txShp" presStyleLbl="node1" presStyleIdx="3" presStyleCnt="4" custScaleX="115027" custScaleY="123022" custLinFactNeighborX="753" custLinFactNeighborY="-1652">
        <dgm:presLayoutVars>
          <dgm:bulletEnabled val="1"/>
        </dgm:presLayoutVars>
      </dgm:prSet>
      <dgm:spPr/>
      <dgm:t>
        <a:bodyPr/>
        <a:lstStyle/>
        <a:p>
          <a:endParaRPr lang="sk-SK"/>
        </a:p>
      </dgm:t>
    </dgm:pt>
  </dgm:ptLst>
  <dgm:cxnLst>
    <dgm:cxn modelId="{BF52591B-ABC4-4806-BD56-932CB162AC90}" srcId="{5975C1B6-EC6C-437F-BE93-0F971297ECF1}" destId="{6EDB8C52-64D5-419C-A960-4D4AA13907AE}" srcOrd="0" destOrd="0" parTransId="{4EC7DB53-97FF-45A9-BFD1-12E09CD3306D}" sibTransId="{748A2235-43E5-46BF-962F-CF6AE881A7D3}"/>
    <dgm:cxn modelId="{8A2CDBE0-FC7B-4BBA-98AB-E0BD6CD19086}" type="presOf" srcId="{BBD30D82-AC78-4C35-B39F-07179E6E2D9D}" destId="{C8D33FCE-EABA-4686-9753-D3E6F644B7DA}" srcOrd="0" destOrd="0" presId="urn:microsoft.com/office/officeart/2005/8/layout/vList3#1"/>
    <dgm:cxn modelId="{0950417A-3D86-490B-BC68-0A7426F71E61}" srcId="{5975C1B6-EC6C-437F-BE93-0F971297ECF1}" destId="{BBD30D82-AC78-4C35-B39F-07179E6E2D9D}" srcOrd="1" destOrd="0" parTransId="{2EF01605-FBC4-4B58-983E-6854148A12DB}" sibTransId="{345BD9FA-B36D-4813-9EFC-97F209456CBC}"/>
    <dgm:cxn modelId="{C1D361C8-F2D2-41EE-8B34-4A9894EB9D4E}" type="presOf" srcId="{1978ECF8-B992-4F0B-9248-62D06BA17C09}" destId="{2E3FBAE6-03E1-4205-B591-92FC45E80F15}" srcOrd="0" destOrd="0" presId="urn:microsoft.com/office/officeart/2005/8/layout/vList3#1"/>
    <dgm:cxn modelId="{32094416-C611-48FA-9B65-74432AFE8441}" type="presOf" srcId="{E6CF3217-0E1D-478E-8C71-1066BC098540}" destId="{F2D54C54-5009-4CAE-8695-B17586458CC6}" srcOrd="0" destOrd="0" presId="urn:microsoft.com/office/officeart/2005/8/layout/vList3#1"/>
    <dgm:cxn modelId="{B23B7760-838A-4812-ACE4-4B5B1C7E1E6A}" type="presOf" srcId="{6EDB8C52-64D5-419C-A960-4D4AA13907AE}" destId="{DB3FD93D-CA6F-45C7-9F23-9FD719296C5D}" srcOrd="0" destOrd="0" presId="urn:microsoft.com/office/officeart/2005/8/layout/vList3#1"/>
    <dgm:cxn modelId="{075FE505-FA25-414F-943A-2EC027759019}" srcId="{5975C1B6-EC6C-437F-BE93-0F971297ECF1}" destId="{E6CF3217-0E1D-478E-8C71-1066BC098540}" srcOrd="2" destOrd="0" parTransId="{2AA6AE01-0BEF-4347-A9C9-595BB3626098}" sibTransId="{E1264BAC-DAAD-4A2D-954C-0639277F499E}"/>
    <dgm:cxn modelId="{7A1A7D38-C364-4490-83B7-656206BFD687}" srcId="{5975C1B6-EC6C-437F-BE93-0F971297ECF1}" destId="{1978ECF8-B992-4F0B-9248-62D06BA17C09}" srcOrd="3" destOrd="0" parTransId="{CAB97803-86D3-4964-A7B8-F3A29BEA121B}" sibTransId="{4DA17211-2E81-4833-A980-78FFA2CD955E}"/>
    <dgm:cxn modelId="{0F0ACE0F-8261-438D-A313-013411C0F864}" type="presOf" srcId="{5975C1B6-EC6C-437F-BE93-0F971297ECF1}" destId="{EFEA5893-E805-4A7D-9541-5989A5F51848}" srcOrd="0" destOrd="0" presId="urn:microsoft.com/office/officeart/2005/8/layout/vList3#1"/>
    <dgm:cxn modelId="{5D3D688E-4BC6-4EFC-BE23-545C47C788FF}" type="presParOf" srcId="{EFEA5893-E805-4A7D-9541-5989A5F51848}" destId="{5C6591DE-2ECA-463A-A706-44A3296410AF}" srcOrd="0" destOrd="0" presId="urn:microsoft.com/office/officeart/2005/8/layout/vList3#1"/>
    <dgm:cxn modelId="{0854CB6C-F05F-4945-9144-0535BB66A312}" type="presParOf" srcId="{5C6591DE-2ECA-463A-A706-44A3296410AF}" destId="{3506D143-491B-4475-A784-7EFF064672DF}" srcOrd="0" destOrd="0" presId="urn:microsoft.com/office/officeart/2005/8/layout/vList3#1"/>
    <dgm:cxn modelId="{9414BEF3-8602-4847-9E52-93D0EB80F3B5}" type="presParOf" srcId="{5C6591DE-2ECA-463A-A706-44A3296410AF}" destId="{DB3FD93D-CA6F-45C7-9F23-9FD719296C5D}" srcOrd="1" destOrd="0" presId="urn:microsoft.com/office/officeart/2005/8/layout/vList3#1"/>
    <dgm:cxn modelId="{CED95431-BD73-4F89-8483-425CE6C3292F}" type="presParOf" srcId="{EFEA5893-E805-4A7D-9541-5989A5F51848}" destId="{2D26DE18-FEDA-4670-A02E-3C0EE51E6BD3}" srcOrd="1" destOrd="0" presId="urn:microsoft.com/office/officeart/2005/8/layout/vList3#1"/>
    <dgm:cxn modelId="{82939684-52AD-4C51-A781-10E7529A13AC}" type="presParOf" srcId="{EFEA5893-E805-4A7D-9541-5989A5F51848}" destId="{42924AE4-2D6F-417A-947A-4E658F487EF9}" srcOrd="2" destOrd="0" presId="urn:microsoft.com/office/officeart/2005/8/layout/vList3#1"/>
    <dgm:cxn modelId="{08A14B0D-23F9-4476-84F6-679EEC77EB63}" type="presParOf" srcId="{42924AE4-2D6F-417A-947A-4E658F487EF9}" destId="{9FCC2896-B5D1-4731-B454-FEC3C172D4E2}" srcOrd="0" destOrd="0" presId="urn:microsoft.com/office/officeart/2005/8/layout/vList3#1"/>
    <dgm:cxn modelId="{3B28F066-8EB0-4C75-8BC0-06EA6BB53BA9}" type="presParOf" srcId="{42924AE4-2D6F-417A-947A-4E658F487EF9}" destId="{C8D33FCE-EABA-4686-9753-D3E6F644B7DA}" srcOrd="1" destOrd="0" presId="urn:microsoft.com/office/officeart/2005/8/layout/vList3#1"/>
    <dgm:cxn modelId="{380D858E-6D6A-4A18-B714-130DFE616DD5}" type="presParOf" srcId="{EFEA5893-E805-4A7D-9541-5989A5F51848}" destId="{90BF3112-2D77-4640-9F3F-080CF66A1481}" srcOrd="3" destOrd="0" presId="urn:microsoft.com/office/officeart/2005/8/layout/vList3#1"/>
    <dgm:cxn modelId="{9022A32E-3F78-4EDE-8CB6-B7502CFC7833}" type="presParOf" srcId="{EFEA5893-E805-4A7D-9541-5989A5F51848}" destId="{0C89B790-115C-4545-8C45-BC40E0B39724}" srcOrd="4" destOrd="0" presId="urn:microsoft.com/office/officeart/2005/8/layout/vList3#1"/>
    <dgm:cxn modelId="{5E55ADB5-2BCF-4E39-88E7-179A75926831}" type="presParOf" srcId="{0C89B790-115C-4545-8C45-BC40E0B39724}" destId="{844C3C2C-C640-4543-8376-4317735303D4}" srcOrd="0" destOrd="0" presId="urn:microsoft.com/office/officeart/2005/8/layout/vList3#1"/>
    <dgm:cxn modelId="{47AF5F11-693F-45DA-9CC0-D0E6DEA2E834}" type="presParOf" srcId="{0C89B790-115C-4545-8C45-BC40E0B39724}" destId="{F2D54C54-5009-4CAE-8695-B17586458CC6}" srcOrd="1" destOrd="0" presId="urn:microsoft.com/office/officeart/2005/8/layout/vList3#1"/>
    <dgm:cxn modelId="{943DAE9A-BA25-4736-82BB-E9C4CBC4A502}" type="presParOf" srcId="{EFEA5893-E805-4A7D-9541-5989A5F51848}" destId="{4DEB0B3F-FDB1-43DC-BAAE-00EFFD0F6379}" srcOrd="5" destOrd="0" presId="urn:microsoft.com/office/officeart/2005/8/layout/vList3#1"/>
    <dgm:cxn modelId="{1FAEEBFC-DC1F-45E2-B6D7-425B63C608E7}" type="presParOf" srcId="{EFEA5893-E805-4A7D-9541-5989A5F51848}" destId="{64E5B054-8D07-4B66-80F4-6C266EBEFF3C}" srcOrd="6" destOrd="0" presId="urn:microsoft.com/office/officeart/2005/8/layout/vList3#1"/>
    <dgm:cxn modelId="{9EB85916-38DC-4BE9-B70C-AA694EA1306B}" type="presParOf" srcId="{64E5B054-8D07-4B66-80F4-6C266EBEFF3C}" destId="{1EE80FE0-830A-4B9C-B1C6-3221AB9F408A}" srcOrd="0" destOrd="0" presId="urn:microsoft.com/office/officeart/2005/8/layout/vList3#1"/>
    <dgm:cxn modelId="{589A6982-FC87-45EE-B278-3493BEB823E9}" type="presParOf" srcId="{64E5B054-8D07-4B66-80F4-6C266EBEFF3C}" destId="{2E3FBAE6-03E1-4205-B591-92FC45E80F15}"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365933-FE5F-465B-88E1-5683E2577238}" type="datetimeFigureOut">
              <a:rPr lang="sk-SK" smtClean="0"/>
              <a:pPr/>
              <a:t>29. 9. 2019</a:t>
            </a:fld>
            <a:endParaRPr lang="sk-SK"/>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D06140-B574-4F1C-9DF2-D930CF702981}" type="slidenum">
              <a:rPr lang="sk-SK" smtClean="0"/>
              <a:pPr/>
              <a:t>‹#›</a:t>
            </a:fld>
            <a:endParaRPr lang="sk-SK"/>
          </a:p>
        </p:txBody>
      </p:sp>
    </p:spTree>
    <p:extLst>
      <p:ext uri="{BB962C8B-B14F-4D97-AF65-F5344CB8AC3E}">
        <p14:creationId xmlns:p14="http://schemas.microsoft.com/office/powerpoint/2010/main" val="2936737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dirty="0"/>
          </a:p>
        </p:txBody>
      </p:sp>
      <p:sp>
        <p:nvSpPr>
          <p:cNvPr id="4" name="Zástupný symbol čísla snímky 3"/>
          <p:cNvSpPr>
            <a:spLocks noGrp="1"/>
          </p:cNvSpPr>
          <p:nvPr>
            <p:ph type="sldNum" sz="quarter" idx="10"/>
          </p:nvPr>
        </p:nvSpPr>
        <p:spPr/>
        <p:txBody>
          <a:bodyPr/>
          <a:lstStyle/>
          <a:p>
            <a:fld id="{9CD06140-B574-4F1C-9DF2-D930CF702981}" type="slidenum">
              <a:rPr lang="sk-SK" smtClean="0"/>
              <a:pPr/>
              <a:t>2</a:t>
            </a:fld>
            <a:endParaRPr lang="sk-SK"/>
          </a:p>
        </p:txBody>
      </p:sp>
    </p:spTree>
    <p:extLst>
      <p:ext uri="{BB962C8B-B14F-4D97-AF65-F5344CB8AC3E}">
        <p14:creationId xmlns:p14="http://schemas.microsoft.com/office/powerpoint/2010/main" val="3392645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dirty="0"/>
          </a:p>
        </p:txBody>
      </p:sp>
      <p:sp>
        <p:nvSpPr>
          <p:cNvPr id="4" name="Zástupný symbol čísla snímky 3"/>
          <p:cNvSpPr>
            <a:spLocks noGrp="1"/>
          </p:cNvSpPr>
          <p:nvPr>
            <p:ph type="sldNum" sz="quarter" idx="10"/>
          </p:nvPr>
        </p:nvSpPr>
        <p:spPr/>
        <p:txBody>
          <a:bodyPr/>
          <a:lstStyle/>
          <a:p>
            <a:fld id="{9CD06140-B574-4F1C-9DF2-D930CF702981}" type="slidenum">
              <a:rPr lang="sk-SK" smtClean="0"/>
              <a:pPr/>
              <a:t>7</a:t>
            </a:fld>
            <a:endParaRPr lang="sk-SK"/>
          </a:p>
        </p:txBody>
      </p:sp>
    </p:spTree>
    <p:extLst>
      <p:ext uri="{BB962C8B-B14F-4D97-AF65-F5344CB8AC3E}">
        <p14:creationId xmlns:p14="http://schemas.microsoft.com/office/powerpoint/2010/main" val="2295588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Úloha: Rozdeliť</a:t>
            </a:r>
            <a:r>
              <a:rPr lang="sk-SK" baseline="0" dirty="0" smtClean="0"/>
              <a:t> žiakov do 4 skupín, kde členovia skupiny budú vyhľadávať informácie o :</a:t>
            </a:r>
          </a:p>
          <a:p>
            <a:pPr lvl="0"/>
            <a:r>
              <a:rPr lang="sk-SK" sz="1200" kern="1200" dirty="0" smtClean="0">
                <a:solidFill>
                  <a:schemeClr val="tx1"/>
                </a:solidFill>
                <a:latin typeface="+mn-lt"/>
                <a:ea typeface="+mn-ea"/>
                <a:cs typeface="+mn-cs"/>
              </a:rPr>
              <a:t>1) Základná (matičná) doska</a:t>
            </a:r>
          </a:p>
          <a:p>
            <a:pPr lvl="0"/>
            <a:r>
              <a:rPr lang="sk-SK" sz="1200" kern="1200" dirty="0" smtClean="0">
                <a:solidFill>
                  <a:schemeClr val="tx1"/>
                </a:solidFill>
                <a:latin typeface="+mn-lt"/>
                <a:ea typeface="+mn-ea"/>
                <a:cs typeface="+mn-cs"/>
              </a:rPr>
              <a:t>2) Procesor</a:t>
            </a:r>
          </a:p>
          <a:p>
            <a:pPr lvl="0"/>
            <a:r>
              <a:rPr lang="sk-SK" sz="1200" kern="1200" dirty="0" smtClean="0">
                <a:solidFill>
                  <a:schemeClr val="tx1"/>
                </a:solidFill>
                <a:latin typeface="+mn-lt"/>
                <a:ea typeface="+mn-ea"/>
                <a:cs typeface="+mn-cs"/>
              </a:rPr>
              <a:t>3) Operačná pamäť</a:t>
            </a:r>
          </a:p>
          <a:p>
            <a:r>
              <a:rPr lang="sk-SK" sz="1200" kern="1200" dirty="0" smtClean="0">
                <a:solidFill>
                  <a:schemeClr val="tx1"/>
                </a:solidFill>
                <a:latin typeface="+mn-lt"/>
                <a:ea typeface="+mn-ea"/>
                <a:cs typeface="+mn-cs"/>
              </a:rPr>
              <a:t>4) Diskové zariadenia</a:t>
            </a:r>
            <a:endParaRPr lang="sk-SK" dirty="0"/>
          </a:p>
        </p:txBody>
      </p:sp>
      <p:sp>
        <p:nvSpPr>
          <p:cNvPr id="4" name="Zástupný symbol čísla snímky 3"/>
          <p:cNvSpPr>
            <a:spLocks noGrp="1"/>
          </p:cNvSpPr>
          <p:nvPr>
            <p:ph type="sldNum" sz="quarter" idx="10"/>
          </p:nvPr>
        </p:nvSpPr>
        <p:spPr/>
        <p:txBody>
          <a:bodyPr/>
          <a:lstStyle/>
          <a:p>
            <a:fld id="{9CD06140-B574-4F1C-9DF2-D930CF702981}" type="slidenum">
              <a:rPr lang="sk-SK" smtClean="0"/>
              <a:pPr/>
              <a:t>8</a:t>
            </a:fld>
            <a:endParaRPr lang="sk-SK"/>
          </a:p>
        </p:txBody>
      </p:sp>
    </p:spTree>
    <p:extLst>
      <p:ext uri="{BB962C8B-B14F-4D97-AF65-F5344CB8AC3E}">
        <p14:creationId xmlns:p14="http://schemas.microsoft.com/office/powerpoint/2010/main" val="3302661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dirty="0"/>
          </a:p>
        </p:txBody>
      </p:sp>
      <p:sp>
        <p:nvSpPr>
          <p:cNvPr id="4" name="Zástupný symbol čísla snímky 3"/>
          <p:cNvSpPr>
            <a:spLocks noGrp="1"/>
          </p:cNvSpPr>
          <p:nvPr>
            <p:ph type="sldNum" sz="quarter" idx="10"/>
          </p:nvPr>
        </p:nvSpPr>
        <p:spPr/>
        <p:txBody>
          <a:bodyPr/>
          <a:lstStyle/>
          <a:p>
            <a:fld id="{9CD06140-B574-4F1C-9DF2-D930CF702981}" type="slidenum">
              <a:rPr lang="sk-SK" smtClean="0"/>
              <a:pPr/>
              <a:t>10</a:t>
            </a:fld>
            <a:endParaRPr lang="sk-SK"/>
          </a:p>
        </p:txBody>
      </p:sp>
    </p:spTree>
    <p:extLst>
      <p:ext uri="{BB962C8B-B14F-4D97-AF65-F5344CB8AC3E}">
        <p14:creationId xmlns:p14="http://schemas.microsoft.com/office/powerpoint/2010/main" val="2297937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dirty="0" smtClean="0"/>
              <a:t>Poznámka: Veľkokapacitné prenosné diskety  typu ZIP s kapacitou 100 a 200 MB a SYQUEST s kapacitou 135 a 270 MB.</a:t>
            </a:r>
          </a:p>
          <a:p>
            <a:endParaRPr lang="sk-SK" dirty="0"/>
          </a:p>
        </p:txBody>
      </p:sp>
      <p:sp>
        <p:nvSpPr>
          <p:cNvPr id="4" name="Zástupný symbol čísla snímky 3"/>
          <p:cNvSpPr>
            <a:spLocks noGrp="1"/>
          </p:cNvSpPr>
          <p:nvPr>
            <p:ph type="sldNum" sz="quarter" idx="10"/>
          </p:nvPr>
        </p:nvSpPr>
        <p:spPr/>
        <p:txBody>
          <a:bodyPr/>
          <a:lstStyle/>
          <a:p>
            <a:fld id="{9CD06140-B574-4F1C-9DF2-D930CF702981}" type="slidenum">
              <a:rPr lang="sk-SK" smtClean="0"/>
              <a:pPr/>
              <a:t>16</a:t>
            </a:fld>
            <a:endParaRPr lang="sk-SK"/>
          </a:p>
        </p:txBody>
      </p:sp>
    </p:spTree>
    <p:extLst>
      <p:ext uri="{BB962C8B-B14F-4D97-AF65-F5344CB8AC3E}">
        <p14:creationId xmlns:p14="http://schemas.microsoft.com/office/powerpoint/2010/main" val="3998604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Úloha:</a:t>
            </a:r>
            <a:r>
              <a:rPr lang="sk-SK" baseline="0" dirty="0" smtClean="0"/>
              <a:t> Vyhľadať na internete ďalšie video o skladaní počítača. A zaujímavé odkazy si poslať na e-mailovú adresu.</a:t>
            </a:r>
            <a:endParaRPr lang="sk-SK" baseline="0" dirty="0"/>
          </a:p>
          <a:p>
            <a:r>
              <a:rPr lang="sk-SK" baseline="0" dirty="0" smtClean="0"/>
              <a:t>Poukázať na dlhšie a podrobnejšie video na </a:t>
            </a:r>
            <a:r>
              <a:rPr lang="sk-SK" baseline="0" dirty="0" err="1" smtClean="0"/>
              <a:t>youtube</a:t>
            </a:r>
            <a:r>
              <a:rPr lang="sk-SK" baseline="0" dirty="0" smtClean="0"/>
              <a:t> pod názvom </a:t>
            </a:r>
            <a:r>
              <a:rPr lang="sk-SK" b="1" dirty="0" smtClean="0"/>
              <a:t>Filip </a:t>
            </a:r>
            <a:r>
              <a:rPr lang="sk-SK" b="1" dirty="0" err="1" smtClean="0"/>
              <a:t>Križ</a:t>
            </a:r>
            <a:r>
              <a:rPr lang="sk-SK" b="1" dirty="0" smtClean="0"/>
              <a:t> - Ako poskladať PC </a:t>
            </a:r>
          </a:p>
          <a:p>
            <a:r>
              <a:rPr lang="sk-SK" b="1" dirty="0" smtClean="0"/>
              <a:t>(http://www.youtube.com/watch?v=nsnE1Nr-7eE&amp;feature=related)</a:t>
            </a:r>
            <a:endParaRPr lang="sk-SK" baseline="0" dirty="0" smtClean="0"/>
          </a:p>
        </p:txBody>
      </p:sp>
      <p:sp>
        <p:nvSpPr>
          <p:cNvPr id="4" name="Zástupný symbol čísla snímky 3"/>
          <p:cNvSpPr>
            <a:spLocks noGrp="1"/>
          </p:cNvSpPr>
          <p:nvPr>
            <p:ph type="sldNum" sz="quarter" idx="10"/>
          </p:nvPr>
        </p:nvSpPr>
        <p:spPr/>
        <p:txBody>
          <a:bodyPr/>
          <a:lstStyle/>
          <a:p>
            <a:fld id="{9CD06140-B574-4F1C-9DF2-D930CF702981}" type="slidenum">
              <a:rPr lang="sk-SK" smtClean="0"/>
              <a:pPr/>
              <a:t>17</a:t>
            </a:fld>
            <a:endParaRPr lang="sk-SK"/>
          </a:p>
        </p:txBody>
      </p:sp>
    </p:spTree>
    <p:extLst>
      <p:ext uri="{BB962C8B-B14F-4D97-AF65-F5344CB8AC3E}">
        <p14:creationId xmlns:p14="http://schemas.microsoft.com/office/powerpoint/2010/main" val="2087006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15" name="Obdĺžni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ĺžnik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ĺžni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ĺžnik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ĺžnik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odnadpis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k-SK" smtClean="0"/>
              <a:t>Kliknite sem a upravte štýl predlohy podnadpisov.</a:t>
            </a:r>
            <a:endParaRPr kumimoji="0" lang="en-US"/>
          </a:p>
        </p:txBody>
      </p:sp>
      <p:sp>
        <p:nvSpPr>
          <p:cNvPr id="28" name="Zástupný symbol dátumu 27"/>
          <p:cNvSpPr>
            <a:spLocks noGrp="1"/>
          </p:cNvSpPr>
          <p:nvPr>
            <p:ph type="dt" sz="half" idx="10"/>
          </p:nvPr>
        </p:nvSpPr>
        <p:spPr/>
        <p:txBody>
          <a:bodyPr/>
          <a:lstStyle/>
          <a:p>
            <a:r>
              <a:rPr lang="sk-SK" smtClean="0"/>
              <a:t>6.4.2012</a:t>
            </a:r>
            <a:endParaRPr lang="sk-SK"/>
          </a:p>
        </p:txBody>
      </p:sp>
      <p:sp>
        <p:nvSpPr>
          <p:cNvPr id="17" name="Zástupný symbol päty 16"/>
          <p:cNvSpPr>
            <a:spLocks noGrp="1"/>
          </p:cNvSpPr>
          <p:nvPr>
            <p:ph type="ftr" sz="quarter" idx="11"/>
          </p:nvPr>
        </p:nvSpPr>
        <p:spPr/>
        <p:txBody>
          <a:bodyPr/>
          <a:lstStyle/>
          <a:p>
            <a:endParaRPr lang="sk-SK"/>
          </a:p>
        </p:txBody>
      </p:sp>
      <p:sp>
        <p:nvSpPr>
          <p:cNvPr id="7" name="Rovná spojnica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bdĺžnik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á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á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Zástupný symbol čísla snímky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B423577-A893-4ED1-B0E3-B0B7AEB12417}" type="slidenum">
              <a:rPr lang="sk-SK" smtClean="0"/>
              <a:pPr/>
              <a:t>‹#›</a:t>
            </a:fld>
            <a:endParaRPr lang="sk-SK"/>
          </a:p>
        </p:txBody>
      </p:sp>
      <p:sp>
        <p:nvSpPr>
          <p:cNvPr id="8" name="Nadpis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sk-SK" smtClean="0"/>
              <a:t>Kliknite sem a upravte štýl predlohy nadpisov.</a:t>
            </a:r>
            <a:endParaRPr kumimoji="0" lang="en-US"/>
          </a:p>
        </p:txBody>
      </p:sp>
    </p:spTree>
  </p:cSld>
  <p:clrMapOvr>
    <a:masterClrMapping/>
  </p:clrMapOvr>
  <p:transition>
    <p:strips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smtClean="0"/>
              <a:t>Kliknite sem a upravte štýl predlohy nadpisov.</a:t>
            </a:r>
            <a:endParaRPr kumimoji="0" lang="en-US"/>
          </a:p>
        </p:txBody>
      </p:sp>
      <p:sp>
        <p:nvSpPr>
          <p:cNvPr id="3" name="Zástupný symbol zvislého textu 2"/>
          <p:cNvSpPr>
            <a:spLocks noGrp="1"/>
          </p:cNvSpPr>
          <p:nvPr>
            <p:ph type="body" orient="vert" idx="1"/>
          </p:nvPr>
        </p:nvSpPr>
        <p:spPr/>
        <p:txBody>
          <a:bodyPr vert="eaVer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r>
              <a:rPr lang="sk-SK" smtClean="0"/>
              <a:t>6.4.2012</a:t>
            </a:r>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3B423577-A893-4ED1-B0E3-B0B7AEB12417}" type="slidenum">
              <a:rPr lang="sk-SK" smtClean="0"/>
              <a:pPr/>
              <a:t>‹#›</a:t>
            </a:fld>
            <a:endParaRPr lang="sk-SK"/>
          </a:p>
        </p:txBody>
      </p:sp>
    </p:spTree>
  </p:cSld>
  <p:clrMapOvr>
    <a:masterClrMapping/>
  </p:clrMapOvr>
  <p:transition>
    <p:strips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7" name="Obdĺžni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ĺžnik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ĺžnik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ĺžni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ĺžnik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ĺžnik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ovná spojnica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á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á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čísla snímky 5"/>
          <p:cNvSpPr>
            <a:spLocks noGrp="1"/>
          </p:cNvSpPr>
          <p:nvPr>
            <p:ph type="sldNum" sz="quarter" idx="12"/>
          </p:nvPr>
        </p:nvSpPr>
        <p:spPr>
          <a:xfrm>
            <a:off x="6915912" y="3009901"/>
            <a:ext cx="457200" cy="441325"/>
          </a:xfrm>
        </p:spPr>
        <p:txBody>
          <a:bodyPr/>
          <a:lstStyle/>
          <a:p>
            <a:fld id="{3B423577-A893-4ED1-B0E3-B0B7AEB12417}" type="slidenum">
              <a:rPr lang="sk-SK" smtClean="0"/>
              <a:pPr/>
              <a:t>‹#›</a:t>
            </a:fld>
            <a:endParaRPr lang="sk-SK"/>
          </a:p>
        </p:txBody>
      </p:sp>
      <p:sp>
        <p:nvSpPr>
          <p:cNvPr id="3" name="Zástupný symbol zvislého textu 2"/>
          <p:cNvSpPr>
            <a:spLocks noGrp="1"/>
          </p:cNvSpPr>
          <p:nvPr>
            <p:ph type="body" orient="vert" idx="1"/>
          </p:nvPr>
        </p:nvSpPr>
        <p:spPr>
          <a:xfrm>
            <a:off x="304800" y="304800"/>
            <a:ext cx="6553200" cy="5821366"/>
          </a:xfrm>
        </p:spPr>
        <p:txBody>
          <a:bodyPr vert="eaVer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r>
              <a:rPr lang="sk-SK" smtClean="0"/>
              <a:t>6.4.2012</a:t>
            </a:r>
            <a:endParaRPr lang="sk-SK"/>
          </a:p>
        </p:txBody>
      </p:sp>
      <p:sp>
        <p:nvSpPr>
          <p:cNvPr id="5" name="Zástupný symbol päty 4"/>
          <p:cNvSpPr>
            <a:spLocks noGrp="1"/>
          </p:cNvSpPr>
          <p:nvPr>
            <p:ph type="ftr" sz="quarter" idx="11"/>
          </p:nvPr>
        </p:nvSpPr>
        <p:spPr/>
        <p:txBody>
          <a:bodyPr/>
          <a:lstStyle/>
          <a:p>
            <a:endParaRPr lang="sk-SK"/>
          </a:p>
        </p:txBody>
      </p:sp>
      <p:sp>
        <p:nvSpPr>
          <p:cNvPr id="2" name="Zvislý nadpis 1"/>
          <p:cNvSpPr>
            <a:spLocks noGrp="1"/>
          </p:cNvSpPr>
          <p:nvPr>
            <p:ph type="title" orient="vert"/>
          </p:nvPr>
        </p:nvSpPr>
        <p:spPr>
          <a:xfrm>
            <a:off x="7391400" y="304801"/>
            <a:ext cx="1447800" cy="5851525"/>
          </a:xfrm>
        </p:spPr>
        <p:txBody>
          <a:bodyPr vert="eaVert"/>
          <a:lstStyle/>
          <a:p>
            <a:r>
              <a:rPr kumimoji="0" lang="sk-SK" smtClean="0"/>
              <a:t>Kliknite sem a upravte štýl predlohy nadpisov.</a:t>
            </a:r>
            <a:endParaRPr kumimoji="0" lang="en-US"/>
          </a:p>
        </p:txBody>
      </p:sp>
    </p:spTree>
  </p:cSld>
  <p:clrMapOvr>
    <a:masterClrMapping/>
  </p:clrMapOvr>
  <p:transition>
    <p:strips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solidFill>
                  <a:schemeClr val="accent3">
                    <a:shade val="75000"/>
                  </a:schemeClr>
                </a:solidFill>
              </a:defRPr>
            </a:lvl1pPr>
          </a:lstStyle>
          <a:p>
            <a:r>
              <a:rPr kumimoji="0" lang="sk-SK" smtClean="0"/>
              <a:t>Kliknite sem a upravte štýl predlohy nadpisov.</a:t>
            </a:r>
            <a:endParaRPr kumimoji="0" lang="en-US"/>
          </a:p>
        </p:txBody>
      </p:sp>
      <p:sp>
        <p:nvSpPr>
          <p:cNvPr id="4" name="Zástupný symbol dátumu 3"/>
          <p:cNvSpPr>
            <a:spLocks noGrp="1"/>
          </p:cNvSpPr>
          <p:nvPr>
            <p:ph type="dt" sz="half" idx="10"/>
          </p:nvPr>
        </p:nvSpPr>
        <p:spPr/>
        <p:txBody>
          <a:bodyPr/>
          <a:lstStyle/>
          <a:p>
            <a:r>
              <a:rPr lang="sk-SK" smtClean="0"/>
              <a:t>6.4.2012</a:t>
            </a:r>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a:xfrm>
            <a:off x="4361688" y="1026372"/>
            <a:ext cx="457200" cy="441325"/>
          </a:xfrm>
        </p:spPr>
        <p:txBody>
          <a:bodyPr/>
          <a:lstStyle/>
          <a:p>
            <a:fld id="{3B423577-A893-4ED1-B0E3-B0B7AEB12417}" type="slidenum">
              <a:rPr lang="sk-SK" smtClean="0"/>
              <a:pPr/>
              <a:t>‹#›</a:t>
            </a:fld>
            <a:endParaRPr lang="sk-SK"/>
          </a:p>
        </p:txBody>
      </p:sp>
      <p:sp>
        <p:nvSpPr>
          <p:cNvPr id="8" name="Zástupný symbol obsahu 7"/>
          <p:cNvSpPr>
            <a:spLocks noGrp="1"/>
          </p:cNvSpPr>
          <p:nvPr>
            <p:ph sz="quarter" idx="1"/>
          </p:nvPr>
        </p:nvSpPr>
        <p:spPr>
          <a:xfrm>
            <a:off x="301752" y="1527048"/>
            <a:ext cx="8503920" cy="4572000"/>
          </a:xfrm>
        </p:spPr>
        <p:txBody>
          <a:body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Tree>
  </p:cSld>
  <p:clrMapOvr>
    <a:masterClrMapping/>
  </p:clrMapOvr>
  <p:transition>
    <p:strips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17" name="Obdĺžni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ĺžni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ĺžnik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ĺžnik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ĺžnik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ĺžnik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textu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k-SK" smtClean="0"/>
              <a:t>Kliknite sem a upravte štýly predlohy textu.</a:t>
            </a:r>
          </a:p>
        </p:txBody>
      </p:sp>
      <p:sp>
        <p:nvSpPr>
          <p:cNvPr id="13" name="Obdĺžnik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Obdĺžnik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Zástupný symbol päty 4"/>
          <p:cNvSpPr>
            <a:spLocks noGrp="1"/>
          </p:cNvSpPr>
          <p:nvPr>
            <p:ph type="ftr" sz="quarter" idx="11"/>
          </p:nvPr>
        </p:nvSpPr>
        <p:spPr/>
        <p:txBody>
          <a:bodyPr/>
          <a:lstStyle/>
          <a:p>
            <a:endParaRPr lang="sk-SK"/>
          </a:p>
        </p:txBody>
      </p:sp>
      <p:sp>
        <p:nvSpPr>
          <p:cNvPr id="4" name="Zástupný symbol dátumu 3"/>
          <p:cNvSpPr>
            <a:spLocks noGrp="1"/>
          </p:cNvSpPr>
          <p:nvPr>
            <p:ph type="dt" sz="half" idx="10"/>
          </p:nvPr>
        </p:nvSpPr>
        <p:spPr/>
        <p:txBody>
          <a:bodyPr/>
          <a:lstStyle/>
          <a:p>
            <a:r>
              <a:rPr lang="sk-SK" smtClean="0"/>
              <a:t>6.4.2012</a:t>
            </a:r>
            <a:endParaRPr lang="sk-SK"/>
          </a:p>
        </p:txBody>
      </p:sp>
      <p:sp>
        <p:nvSpPr>
          <p:cNvPr id="8" name="Rovná spojnica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á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á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čísla snímky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B423577-A893-4ED1-B0E3-B0B7AEB12417}" type="slidenum">
              <a:rPr lang="sk-SK" smtClean="0"/>
              <a:pPr/>
              <a:t>‹#›</a:t>
            </a:fld>
            <a:endParaRPr lang="sk-SK"/>
          </a:p>
        </p:txBody>
      </p:sp>
      <p:sp>
        <p:nvSpPr>
          <p:cNvPr id="2" name="Nadpis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sk-SK" smtClean="0"/>
              <a:t>Kliknite sem a upravte štýl predlohy nadpisov.</a:t>
            </a:r>
            <a:endParaRPr kumimoji="0" lang="en-US"/>
          </a:p>
        </p:txBody>
      </p:sp>
    </p:spTree>
  </p:cSld>
  <p:clrMapOvr>
    <a:masterClrMapping/>
  </p:clrMapOvr>
  <p:transition>
    <p:strips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758952"/>
          </a:xfrm>
        </p:spPr>
        <p:txBody>
          <a:bodyPr/>
          <a:lstStyle/>
          <a:p>
            <a:r>
              <a:rPr kumimoji="0" lang="sk-SK" smtClean="0"/>
              <a:t>Kliknite sem a upravte štýl predlohy nadpisov.</a:t>
            </a:r>
            <a:endParaRPr kumimoji="0" lang="en-US"/>
          </a:p>
        </p:txBody>
      </p:sp>
      <p:sp>
        <p:nvSpPr>
          <p:cNvPr id="5" name="Zástupný symbol dátumu 4"/>
          <p:cNvSpPr>
            <a:spLocks noGrp="1"/>
          </p:cNvSpPr>
          <p:nvPr>
            <p:ph type="dt" sz="half" idx="10"/>
          </p:nvPr>
        </p:nvSpPr>
        <p:spPr>
          <a:xfrm>
            <a:off x="5791200" y="6409944"/>
            <a:ext cx="3044952" cy="365760"/>
          </a:xfrm>
        </p:spPr>
        <p:txBody>
          <a:bodyPr/>
          <a:lstStyle/>
          <a:p>
            <a:r>
              <a:rPr lang="sk-SK" smtClean="0"/>
              <a:t>6.4.2012</a:t>
            </a:r>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3B423577-A893-4ED1-B0E3-B0B7AEB12417}" type="slidenum">
              <a:rPr lang="sk-SK" smtClean="0"/>
              <a:pPr/>
              <a:t>‹#›</a:t>
            </a:fld>
            <a:endParaRPr lang="sk-SK"/>
          </a:p>
        </p:txBody>
      </p:sp>
      <p:sp>
        <p:nvSpPr>
          <p:cNvPr id="8" name="Rovná spojnica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Zástupný symbol obsahu 9"/>
          <p:cNvSpPr>
            <a:spLocks noGrp="1"/>
          </p:cNvSpPr>
          <p:nvPr>
            <p:ph sz="half" idx="1"/>
          </p:nvPr>
        </p:nvSpPr>
        <p:spPr>
          <a:xfrm>
            <a:off x="301752" y="1371600"/>
            <a:ext cx="4038600" cy="4681728"/>
          </a:xfrm>
        </p:spPr>
        <p:txBody>
          <a:bodyPr/>
          <a:lstStyle>
            <a:lvl1pPr>
              <a:defRPr sz="2500"/>
            </a:lvl1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12" name="Zástupný symbol obsahu 11"/>
          <p:cNvSpPr>
            <a:spLocks noGrp="1"/>
          </p:cNvSpPr>
          <p:nvPr>
            <p:ph sz="half" idx="2"/>
          </p:nvPr>
        </p:nvSpPr>
        <p:spPr>
          <a:xfrm>
            <a:off x="4800600" y="1371600"/>
            <a:ext cx="4038600" cy="4681728"/>
          </a:xfrm>
        </p:spPr>
        <p:txBody>
          <a:bodyPr/>
          <a:lstStyle>
            <a:lvl1pPr>
              <a:defRPr sz="2500"/>
            </a:lvl1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Tree>
  </p:cSld>
  <p:clrMapOvr>
    <a:masterClrMapping/>
  </p:clrMapOvr>
  <p:transition>
    <p:strips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10" name="Rovná spojnica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Obdĺžnik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ĺžni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Obdĺžnik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Obdĺžnik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ĺžnik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bdĺžnik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textu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k-SK" smtClean="0"/>
              <a:t>Kliknite sem a upravte štýly predlohy textu.</a:t>
            </a:r>
          </a:p>
        </p:txBody>
      </p:sp>
      <p:sp>
        <p:nvSpPr>
          <p:cNvPr id="4" name="Zástupný symbol textu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sk-SK" smtClean="0"/>
              <a:t>Kliknite sem a upravte štýly predlohy textu.</a:t>
            </a:r>
          </a:p>
        </p:txBody>
      </p:sp>
      <p:sp>
        <p:nvSpPr>
          <p:cNvPr id="7" name="Zástupný symbol dátumu 6"/>
          <p:cNvSpPr>
            <a:spLocks noGrp="1"/>
          </p:cNvSpPr>
          <p:nvPr>
            <p:ph type="dt" sz="half" idx="10"/>
          </p:nvPr>
        </p:nvSpPr>
        <p:spPr/>
        <p:txBody>
          <a:bodyPr/>
          <a:lstStyle/>
          <a:p>
            <a:r>
              <a:rPr lang="sk-SK" smtClean="0"/>
              <a:t>6.4.2012</a:t>
            </a:r>
            <a:endParaRPr lang="sk-SK"/>
          </a:p>
        </p:txBody>
      </p:sp>
      <p:sp>
        <p:nvSpPr>
          <p:cNvPr id="8" name="Zástupný symbol päty 7"/>
          <p:cNvSpPr>
            <a:spLocks noGrp="1"/>
          </p:cNvSpPr>
          <p:nvPr>
            <p:ph type="ftr" sz="quarter" idx="11"/>
          </p:nvPr>
        </p:nvSpPr>
        <p:spPr>
          <a:xfrm>
            <a:off x="304800" y="6409944"/>
            <a:ext cx="3581400" cy="365760"/>
          </a:xfrm>
        </p:spPr>
        <p:txBody>
          <a:bodyPr/>
          <a:lstStyle/>
          <a:p>
            <a:endParaRPr lang="sk-SK"/>
          </a:p>
        </p:txBody>
      </p:sp>
      <p:sp>
        <p:nvSpPr>
          <p:cNvPr id="15" name="Rovná spojnica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Obdĺžnik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Zástupný symbol obsahu 23"/>
          <p:cNvSpPr>
            <a:spLocks noGrp="1"/>
          </p:cNvSpPr>
          <p:nvPr>
            <p:ph sz="quarter" idx="2"/>
          </p:nvPr>
        </p:nvSpPr>
        <p:spPr>
          <a:xfrm>
            <a:off x="301752" y="2471383"/>
            <a:ext cx="4041648" cy="3818404"/>
          </a:xfrm>
        </p:spPr>
        <p:txBody>
          <a:body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26" name="Zástupný symbol obsahu 25"/>
          <p:cNvSpPr>
            <a:spLocks noGrp="1"/>
          </p:cNvSpPr>
          <p:nvPr>
            <p:ph sz="quarter" idx="4"/>
          </p:nvPr>
        </p:nvSpPr>
        <p:spPr>
          <a:xfrm>
            <a:off x="4800600" y="2471383"/>
            <a:ext cx="4038600" cy="3822192"/>
          </a:xfrm>
        </p:spPr>
        <p:txBody>
          <a:body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25" name="Ová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á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Zástupný symbol čísla snímky 8"/>
          <p:cNvSpPr>
            <a:spLocks noGrp="1"/>
          </p:cNvSpPr>
          <p:nvPr>
            <p:ph type="sldNum" sz="quarter" idx="12"/>
          </p:nvPr>
        </p:nvSpPr>
        <p:spPr>
          <a:xfrm>
            <a:off x="4343400" y="1042416"/>
            <a:ext cx="457200" cy="441325"/>
          </a:xfrm>
        </p:spPr>
        <p:txBody>
          <a:bodyPr/>
          <a:lstStyle>
            <a:lvl1pPr algn="ctr">
              <a:defRPr/>
            </a:lvl1pPr>
          </a:lstStyle>
          <a:p>
            <a:fld id="{3B423577-A893-4ED1-B0E3-B0B7AEB12417}" type="slidenum">
              <a:rPr lang="sk-SK" smtClean="0"/>
              <a:pPr/>
              <a:t>‹#›</a:t>
            </a:fld>
            <a:endParaRPr lang="sk-SK"/>
          </a:p>
        </p:txBody>
      </p:sp>
      <p:sp>
        <p:nvSpPr>
          <p:cNvPr id="23" name="Nadpis 22"/>
          <p:cNvSpPr>
            <a:spLocks noGrp="1"/>
          </p:cNvSpPr>
          <p:nvPr>
            <p:ph type="title"/>
          </p:nvPr>
        </p:nvSpPr>
        <p:spPr/>
        <p:txBody>
          <a:bodyPr rtlCol="0" anchor="b" anchorCtr="0"/>
          <a:lstStyle/>
          <a:p>
            <a:r>
              <a:rPr kumimoji="0" lang="sk-SK" smtClean="0"/>
              <a:t>Kliknite sem a upravte štýl predlohy nadpisov.</a:t>
            </a:r>
            <a:endParaRPr kumimoji="0" lang="en-US"/>
          </a:p>
        </p:txBody>
      </p:sp>
    </p:spTree>
  </p:cSld>
  <p:clrMapOvr>
    <a:masterClrMapping/>
  </p:clrMapOvr>
  <p:transition>
    <p:strips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smtClean="0"/>
              <a:t>Kliknite sem a upravte štýl predlohy nadpisov.</a:t>
            </a:r>
            <a:endParaRPr kumimoji="0" lang="en-US"/>
          </a:p>
        </p:txBody>
      </p:sp>
      <p:sp>
        <p:nvSpPr>
          <p:cNvPr id="3" name="Zástupný symbol dátumu 2"/>
          <p:cNvSpPr>
            <a:spLocks noGrp="1"/>
          </p:cNvSpPr>
          <p:nvPr>
            <p:ph type="dt" sz="half" idx="10"/>
          </p:nvPr>
        </p:nvSpPr>
        <p:spPr/>
        <p:txBody>
          <a:bodyPr/>
          <a:lstStyle/>
          <a:p>
            <a:r>
              <a:rPr lang="sk-SK" smtClean="0"/>
              <a:t>6.4.2012</a:t>
            </a:r>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a:xfrm>
            <a:off x="4343400" y="1036020"/>
            <a:ext cx="457200" cy="441325"/>
          </a:xfrm>
        </p:spPr>
        <p:txBody>
          <a:bodyPr/>
          <a:lstStyle/>
          <a:p>
            <a:fld id="{3B423577-A893-4ED1-B0E3-B0B7AEB12417}" type="slidenum">
              <a:rPr lang="sk-SK" smtClean="0"/>
              <a:pPr/>
              <a:t>‹#›</a:t>
            </a:fld>
            <a:endParaRPr lang="sk-SK"/>
          </a:p>
        </p:txBody>
      </p:sp>
    </p:spTree>
  </p:cSld>
  <p:clrMapOvr>
    <a:masterClrMapping/>
  </p:clrMapOvr>
  <p:transition>
    <p:strips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7" name="Obdĺžni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ĺžnik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ĺžnik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ĺžni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Obdĺžnik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Obdĺžnik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Zástupný symbol dátumu 1"/>
          <p:cNvSpPr>
            <a:spLocks noGrp="1"/>
          </p:cNvSpPr>
          <p:nvPr>
            <p:ph type="dt" sz="half" idx="10"/>
          </p:nvPr>
        </p:nvSpPr>
        <p:spPr/>
        <p:txBody>
          <a:bodyPr/>
          <a:lstStyle/>
          <a:p>
            <a:r>
              <a:rPr lang="sk-SK" smtClean="0"/>
              <a:t>6.4.2012</a:t>
            </a:r>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B423577-A893-4ED1-B0E3-B0B7AEB12417}" type="slidenum">
              <a:rPr lang="sk-SK" smtClean="0"/>
              <a:pPr/>
              <a:t>‹#›</a:t>
            </a:fld>
            <a:endParaRPr lang="sk-SK"/>
          </a:p>
        </p:txBody>
      </p:sp>
    </p:spTree>
  </p:cSld>
  <p:clrMapOvr>
    <a:masterClrMapping/>
  </p:clrMapOvr>
  <p:transition>
    <p:strips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19" name="Obdĺžnik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ĺžni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ĺžni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ĺžnik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ĺžni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Obdĺžnik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sk-SK" smtClean="0"/>
              <a:t>Kliknite sem a upravte štýl predlohy nadpisov.</a:t>
            </a:r>
            <a:endParaRPr kumimoji="0" lang="en-US"/>
          </a:p>
        </p:txBody>
      </p:sp>
      <p:sp>
        <p:nvSpPr>
          <p:cNvPr id="3" name="Zástupný symbol textu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sk-SK" smtClean="0"/>
              <a:t>Kliknite sem a upravte štýly predlohy textu.</a:t>
            </a:r>
          </a:p>
        </p:txBody>
      </p:sp>
      <p:sp>
        <p:nvSpPr>
          <p:cNvPr id="8" name="Obdĺžnik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ovná spojnica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Zástupný symbol obsahu 19"/>
          <p:cNvSpPr>
            <a:spLocks noGrp="1"/>
          </p:cNvSpPr>
          <p:nvPr>
            <p:ph sz="quarter" idx="1"/>
          </p:nvPr>
        </p:nvSpPr>
        <p:spPr>
          <a:xfrm>
            <a:off x="3124200" y="685800"/>
            <a:ext cx="5638800" cy="5410200"/>
          </a:xfrm>
        </p:spPr>
        <p:txBody>
          <a:body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10" name="Ová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á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čísla snímky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B423577-A893-4ED1-B0E3-B0B7AEB12417}" type="slidenum">
              <a:rPr lang="sk-SK" smtClean="0"/>
              <a:pPr/>
              <a:t>‹#›</a:t>
            </a:fld>
            <a:endParaRPr lang="sk-SK"/>
          </a:p>
        </p:txBody>
      </p:sp>
      <p:sp>
        <p:nvSpPr>
          <p:cNvPr id="21" name="Obdĺžnik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dátumu 4"/>
          <p:cNvSpPr>
            <a:spLocks noGrp="1"/>
          </p:cNvSpPr>
          <p:nvPr>
            <p:ph type="dt" sz="half" idx="10"/>
          </p:nvPr>
        </p:nvSpPr>
        <p:spPr/>
        <p:txBody>
          <a:bodyPr/>
          <a:lstStyle/>
          <a:p>
            <a:r>
              <a:rPr lang="sk-SK" smtClean="0"/>
              <a:t>6.4.2012</a:t>
            </a:r>
            <a:endParaRPr lang="sk-SK"/>
          </a:p>
        </p:txBody>
      </p:sp>
      <p:sp>
        <p:nvSpPr>
          <p:cNvPr id="6" name="Zástupný symbol päty 5"/>
          <p:cNvSpPr>
            <a:spLocks noGrp="1"/>
          </p:cNvSpPr>
          <p:nvPr>
            <p:ph type="ftr" sz="quarter" idx="11"/>
          </p:nvPr>
        </p:nvSpPr>
        <p:spPr>
          <a:xfrm>
            <a:off x="301752" y="6410848"/>
            <a:ext cx="3383280" cy="365760"/>
          </a:xfrm>
        </p:spPr>
        <p:txBody>
          <a:bodyPr/>
          <a:lstStyle/>
          <a:p>
            <a:endParaRPr lang="sk-SK"/>
          </a:p>
        </p:txBody>
      </p:sp>
    </p:spTree>
  </p:cSld>
  <p:clrMapOvr>
    <a:masterClrMapping/>
  </p:clrMapOvr>
  <p:transition>
    <p:strips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1" name="Rovná spojnica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Obdĺžni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ĺžnik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ĺžnik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ĺžni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Obdĺžnik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ĺžnik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bdĺžnik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á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á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čísla snímky 6"/>
          <p:cNvSpPr>
            <a:spLocks noGrp="1"/>
          </p:cNvSpPr>
          <p:nvPr>
            <p:ph type="sldNum" sz="quarter" idx="12"/>
          </p:nvPr>
        </p:nvSpPr>
        <p:spPr>
          <a:xfrm>
            <a:off x="1371600" y="312738"/>
            <a:ext cx="457200" cy="441325"/>
          </a:xfrm>
        </p:spPr>
        <p:txBody>
          <a:bodyPr/>
          <a:lstStyle/>
          <a:p>
            <a:fld id="{3B423577-A893-4ED1-B0E3-B0B7AEB12417}" type="slidenum">
              <a:rPr lang="sk-SK" smtClean="0"/>
              <a:pPr/>
              <a:t>‹#›</a:t>
            </a:fld>
            <a:endParaRPr lang="sk-SK"/>
          </a:p>
        </p:txBody>
      </p:sp>
      <p:sp>
        <p:nvSpPr>
          <p:cNvPr id="2" name="Nadpis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sk-SK" smtClean="0"/>
              <a:t>Kliknite sem a upravte štýl predlohy nadpisov.</a:t>
            </a:r>
            <a:endParaRPr kumimoji="0" lang="en-US"/>
          </a:p>
        </p:txBody>
      </p:sp>
      <p:sp>
        <p:nvSpPr>
          <p:cNvPr id="3" name="Zástupný symbol obrázka 2"/>
          <p:cNvSpPr>
            <a:spLocks noGrp="1"/>
          </p:cNvSpPr>
          <p:nvPr>
            <p:ph type="pic" idx="1"/>
          </p:nvPr>
        </p:nvSpPr>
        <p:spPr>
          <a:xfrm>
            <a:off x="3000375" y="609600"/>
            <a:ext cx="5867400" cy="4267200"/>
          </a:xfrm>
        </p:spPr>
        <p:txBody>
          <a:bodyPr/>
          <a:lstStyle>
            <a:lvl1pPr marL="0" indent="0">
              <a:buNone/>
              <a:defRPr sz="3200"/>
            </a:lvl1pPr>
          </a:lstStyle>
          <a:p>
            <a:r>
              <a:rPr kumimoji="0" lang="sk-SK" smtClean="0"/>
              <a:t>Ak chcete pridať obrázok, kliknite na ikonu</a:t>
            </a:r>
            <a:endParaRPr kumimoji="0" lang="en-US" dirty="0"/>
          </a:p>
        </p:txBody>
      </p:sp>
      <p:sp>
        <p:nvSpPr>
          <p:cNvPr id="4" name="Zástupný symbol textu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sk-SK" smtClean="0"/>
              <a:t>Kliknite sem a upravte štýly predlohy textu.</a:t>
            </a:r>
          </a:p>
        </p:txBody>
      </p:sp>
      <p:sp>
        <p:nvSpPr>
          <p:cNvPr id="22" name="Obdĺžnik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dátumu 4"/>
          <p:cNvSpPr>
            <a:spLocks noGrp="1"/>
          </p:cNvSpPr>
          <p:nvPr>
            <p:ph type="dt" sz="half" idx="10"/>
          </p:nvPr>
        </p:nvSpPr>
        <p:spPr>
          <a:xfrm>
            <a:off x="5788152" y="6404984"/>
            <a:ext cx="3044952" cy="365760"/>
          </a:xfrm>
        </p:spPr>
        <p:txBody>
          <a:bodyPr/>
          <a:lstStyle/>
          <a:p>
            <a:r>
              <a:rPr lang="sk-SK" smtClean="0"/>
              <a:t>6.4.2012</a:t>
            </a:r>
            <a:endParaRPr lang="sk-SK"/>
          </a:p>
        </p:txBody>
      </p:sp>
      <p:sp>
        <p:nvSpPr>
          <p:cNvPr id="6" name="Zástupný symbol päty 5"/>
          <p:cNvSpPr>
            <a:spLocks noGrp="1"/>
          </p:cNvSpPr>
          <p:nvPr>
            <p:ph type="ftr" sz="quarter" idx="11"/>
          </p:nvPr>
        </p:nvSpPr>
        <p:spPr>
          <a:xfrm>
            <a:off x="301752" y="6410848"/>
            <a:ext cx="3584448" cy="365760"/>
          </a:xfrm>
        </p:spPr>
        <p:txBody>
          <a:bodyPr/>
          <a:lstStyle/>
          <a:p>
            <a:endParaRPr lang="sk-SK"/>
          </a:p>
        </p:txBody>
      </p:sp>
    </p:spTree>
  </p:cSld>
  <p:clrMapOvr>
    <a:masterClrMapping/>
  </p:clrMapOvr>
  <p:transition>
    <p:strips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Obdĺžni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ĺžnik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ĺžni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ĺžni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ĺžnik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Zástupný symbol dátumu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r>
              <a:rPr lang="sk-SK" smtClean="0"/>
              <a:t>6.4.2012</a:t>
            </a:r>
            <a:endParaRPr lang="sk-SK"/>
          </a:p>
        </p:txBody>
      </p:sp>
      <p:sp>
        <p:nvSpPr>
          <p:cNvPr id="3" name="Zástupný symbol päty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sk-SK"/>
          </a:p>
        </p:txBody>
      </p:sp>
      <p:sp>
        <p:nvSpPr>
          <p:cNvPr id="8" name="Obdĺžnik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ovná spojnica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á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á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Zástupný symbol čísla snímky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B423577-A893-4ED1-B0E3-B0B7AEB12417}" type="slidenum">
              <a:rPr lang="sk-SK" smtClean="0"/>
              <a:pPr/>
              <a:t>‹#›</a:t>
            </a:fld>
            <a:endParaRPr lang="sk-SK"/>
          </a:p>
        </p:txBody>
      </p:sp>
      <p:sp>
        <p:nvSpPr>
          <p:cNvPr id="22" name="Zástupný symbol nadpisu 21"/>
          <p:cNvSpPr>
            <a:spLocks noGrp="1"/>
          </p:cNvSpPr>
          <p:nvPr>
            <p:ph type="title"/>
          </p:nvPr>
        </p:nvSpPr>
        <p:spPr>
          <a:xfrm>
            <a:off x="301752" y="228600"/>
            <a:ext cx="8534400" cy="758952"/>
          </a:xfrm>
          <a:prstGeom prst="rect">
            <a:avLst/>
          </a:prstGeom>
        </p:spPr>
        <p:txBody>
          <a:bodyPr vert="horz" anchor="b">
            <a:normAutofit/>
          </a:bodyPr>
          <a:lstStyle/>
          <a:p>
            <a:r>
              <a:rPr kumimoji="0" lang="sk-SK" smtClean="0"/>
              <a:t>Kliknite sem a upravte štýl predlohy nadpisov.</a:t>
            </a:r>
            <a:endParaRPr kumimoji="0" lang="en-US"/>
          </a:p>
        </p:txBody>
      </p:sp>
      <p:sp>
        <p:nvSpPr>
          <p:cNvPr id="13" name="Zástupný symbol textu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sk-SK" smtClean="0"/>
              <a:t>Kliknite sem a upravte štýly predlohy textu.</a:t>
            </a:r>
          </a:p>
          <a:p>
            <a:pPr lvl="1" eaLnBrk="1" latinLnBrk="0" hangingPunct="1"/>
            <a:r>
              <a:rPr kumimoji="0" lang="sk-SK" smtClean="0"/>
              <a:t>Druhá úroveň</a:t>
            </a:r>
          </a:p>
          <a:p>
            <a:pPr lvl="2" eaLnBrk="1" latinLnBrk="0" hangingPunct="1"/>
            <a:r>
              <a:rPr kumimoji="0" lang="sk-SK" smtClean="0"/>
              <a:t>Tretia úroveň</a:t>
            </a:r>
          </a:p>
          <a:p>
            <a:pPr lvl="3" eaLnBrk="1" latinLnBrk="0" hangingPunct="1"/>
            <a:r>
              <a:rPr kumimoji="0" lang="sk-SK" smtClean="0"/>
              <a:t>Štvrtá úroveň</a:t>
            </a:r>
          </a:p>
          <a:p>
            <a:pPr lvl="4" eaLnBrk="1" latinLnBrk="0" hangingPunct="1"/>
            <a:r>
              <a:rPr kumimoji="0" lang="sk-SK" smtClean="0"/>
              <a:t>Piata úroveň</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strips dir="ru"/>
  </p:transition>
  <p:hf sldNum="0" hdr="0" ftr="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slide" Target="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 Target="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slide" Target="slide8.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slide" Target="slide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hyperlink" Target="http://www.youtube.com/watch?v=n6oW7YWbHqg&amp;feature=related" TargetMode="External"/><Relationship Id="rId2" Type="http://schemas.openxmlformats.org/officeDocument/2006/relationships/slideLayout" Target="../slideLayouts/slideLayout2.xml"/><Relationship Id="rId1" Type="http://schemas.openxmlformats.org/officeDocument/2006/relationships/video" Target="file:///C:\Users\Vlado\Desktop\Na%20sk&#250;&#353;ky%20z%20kreditov\Iveta\Ako%20postavi&#357;%20PC.wmv" TargetMode="External"/><Relationship Id="rId6" Type="http://schemas.openxmlformats.org/officeDocument/2006/relationships/image" Target="../media/image22.jpeg"/><Relationship Id="rId5" Type="http://schemas.openxmlformats.org/officeDocument/2006/relationships/slide" Target="slide8.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 Target="slide8.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slide" Target="slide4.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slide" Target="slide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upload.wikimedia.org/wikipedia/commons/8/8c/Optical_mouse_shining.jpg" TargetMode="Externa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slide" Target="slide8.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 Target="slide8.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slide" Target="slide4.xml"/></Relationships>
</file>

<file path=ppt/slides/_rels/slide2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 Target="slide8.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slide" Target="slide4.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slide" Target="slide8.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slide" Target="slide8.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slide" Target="slide8.xml"/><Relationship Id="rId4" Type="http://schemas.openxmlformats.org/officeDocument/2006/relationships/image" Target="../media/image41.gif"/></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slide" Target="slide8.xml"/></Relationships>
</file>

<file path=ppt/slides/_rels/slide2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slide" Target="slide8.xml"/></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slide" Target="slide8.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slide" Target="slide8.xml"/></Relationships>
</file>

<file path=ppt/slides/_rels/slide35.xml.rels><?xml version="1.0" encoding="UTF-8" standalone="yes"?>
<Relationships xmlns="http://schemas.openxmlformats.org/package/2006/relationships"><Relationship Id="rId8" Type="http://schemas.openxmlformats.org/officeDocument/2006/relationships/hyperlink" Target="http://t2.gstatic.com/images?q=tbn:ANd9GcT1edI9YmwLXXTUUo0POSiu_YG7FuATMBRtclaFS29rcJZKLUhpRVOHTi-Q2g" TargetMode="External"/><Relationship Id="rId3" Type="http://schemas.openxmlformats.org/officeDocument/2006/relationships/hyperlink" Target="http://slevy.trochta.net/img/p/55-165-large.jpg" TargetMode="External"/><Relationship Id="rId7" Type="http://schemas.openxmlformats.org/officeDocument/2006/relationships/hyperlink" Target="http://www.usedlaptoppk.com/wp-content/uploads/2012/02/Hp-Desktop-Pc.jpg" TargetMode="External"/><Relationship Id="rId12" Type="http://schemas.openxmlformats.org/officeDocument/2006/relationships/hyperlink" Target="http://www.zstravnik.cz/informatika/hardware/pocitac/pocitac_obrazky/21616112.jpg" TargetMode="External"/><Relationship Id="rId2" Type="http://schemas.openxmlformats.org/officeDocument/2006/relationships/hyperlink" Target="http://www.infika.wz.cz/images/ibm.jpg" TargetMode="External"/><Relationship Id="rId1" Type="http://schemas.openxmlformats.org/officeDocument/2006/relationships/slideLayout" Target="../slideLayouts/slideLayout6.xml"/><Relationship Id="rId6" Type="http://schemas.openxmlformats.org/officeDocument/2006/relationships/hyperlink" Target="http://static.zlacnene.sk/foto/vyrobky/151750/151516.jpg" TargetMode="External"/><Relationship Id="rId11" Type="http://schemas.openxmlformats.org/officeDocument/2006/relationships/hyperlink" Target="http://koalazereeukalipt.files.wordpress.com/2010/11/sound_sound_card.jpg" TargetMode="External"/><Relationship Id="rId5" Type="http://schemas.openxmlformats.org/officeDocument/2006/relationships/hyperlink" Target="http://www.kitguru.net/wp-content/uploads/2010/05/ASUS-VG236H-3D-Monitor.jpg" TargetMode="External"/><Relationship Id="rId10" Type="http://schemas.openxmlformats.org/officeDocument/2006/relationships/hyperlink" Target="http://computershopper.com/var/ezwebin_site/storage/images/media/images/lenovo-ideacentre-k330-backside/744658-1-eng-US/lenovo-ideacentre-k330-backside_maxwidth.jpg" TargetMode="External"/><Relationship Id="rId4" Type="http://schemas.openxmlformats.org/officeDocument/2006/relationships/hyperlink" Target="http://img.zoznamtovaru.sk/direct/iR/importprodukt-orig/bf9/bf9899fcc281ac28e1e64453753cbd31.jpg" TargetMode="External"/><Relationship Id="rId9" Type="http://schemas.openxmlformats.org/officeDocument/2006/relationships/hyperlink" Target="http://image.made-in-china.com/2f0j00JSEtpKUqYToc/Front-Panel-High-Shinny-ATX-Computer-Case.jpg"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extrahardware.cnews.cz/files/images/clanky/2010/12prosinec/storage_history/diskety_wiki.jpg" TargetMode="External"/><Relationship Id="rId13" Type="http://schemas.openxmlformats.org/officeDocument/2006/relationships/hyperlink" Target="http://www.obchodny-dom.sk/file.phtml/297997/katalog/lg_gp08nu20_big1.jpg" TargetMode="External"/><Relationship Id="rId3" Type="http://schemas.openxmlformats.org/officeDocument/2006/relationships/hyperlink" Target="http://jogin-web.ic.cz/processor_550x367.jpg" TargetMode="External"/><Relationship Id="rId7" Type="http://schemas.openxmlformats.org/officeDocument/2006/relationships/hyperlink" Target="http://www.zive.sk/Files/Obrazky/TestCentrum/chaintech_9EJS/doska.jpg" TargetMode="External"/><Relationship Id="rId12" Type="http://schemas.openxmlformats.org/officeDocument/2006/relationships/hyperlink" Target="http://obchod.imdata.sk/image/cache/data/usb_hdd/toshiba_StoreART1-500x500.jpg" TargetMode="External"/><Relationship Id="rId2" Type="http://schemas.openxmlformats.org/officeDocument/2006/relationships/hyperlink" Target="http://pppccc.wz.cz/maticna.jpg" TargetMode="External"/><Relationship Id="rId16" Type="http://schemas.openxmlformats.org/officeDocument/2006/relationships/hyperlink" Target="http://ssjh.sk/txt/images/graficka1.jpg" TargetMode="External"/><Relationship Id="rId1" Type="http://schemas.openxmlformats.org/officeDocument/2006/relationships/slideLayout" Target="../slideLayouts/slideLayout2.xml"/><Relationship Id="rId6" Type="http://schemas.openxmlformats.org/officeDocument/2006/relationships/hyperlink" Target="http://skola.dvp.sk/wp-content/uploads/2008/12/cp2-duo-q6600-main3.jpg" TargetMode="External"/><Relationship Id="rId11" Type="http://schemas.openxmlformats.org/officeDocument/2006/relationships/hyperlink" Target="http://www.hrypc.cz/informace/herni-pc/img/pevny-disk-det.jpg" TargetMode="External"/><Relationship Id="rId5" Type="http://schemas.openxmlformats.org/officeDocument/2006/relationships/hyperlink" Target="http://ilhamdans.files.wordpress.com/2011/11/hard_disk1.jpg" TargetMode="External"/><Relationship Id="rId15" Type="http://schemas.openxmlformats.org/officeDocument/2006/relationships/hyperlink" Target="http://www.sciencephoto.com/image/157137/large/C0094524-DVD_disc-SPL.jpg" TargetMode="External"/><Relationship Id="rId10" Type="http://schemas.openxmlformats.org/officeDocument/2006/relationships/hyperlink" Target="http://www.zstravnik.cz/informatika/hardware/pocitac/pocitac_obrazky/21616112.jpg" TargetMode="External"/><Relationship Id="rId4" Type="http://schemas.openxmlformats.org/officeDocument/2006/relationships/hyperlink" Target="http://2.bp.blogspot.com/-QWTLCKk8wgQ/Tw316Ge--VI/AAAAAAAACEA/uhAvnQD0GDo/s1600/Error-RAM-Installation.jpg" TargetMode="External"/><Relationship Id="rId9" Type="http://schemas.openxmlformats.org/officeDocument/2006/relationships/hyperlink" Target="http://www.format.czweb.org/1x_soubory/image001.jpg" TargetMode="External"/><Relationship Id="rId14" Type="http://schemas.openxmlformats.org/officeDocument/2006/relationships/hyperlink" Target="http://www.lukasprelovsky.sk/wp-content/uploads/2009/08/burn-cds-dvds-hive.png"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www.tpd.sk/products/12281-0.png" TargetMode="External"/><Relationship Id="rId13" Type="http://schemas.openxmlformats.org/officeDocument/2006/relationships/hyperlink" Target="http://upload.wikimedia.org/wikipedia/commons/thumb/f/fd/Mouse-mechanism-cutaway.png/300px-Mouse-mechanism-cutaway.png" TargetMode="External"/><Relationship Id="rId18" Type="http://schemas.openxmlformats.org/officeDocument/2006/relationships/hyperlink" Target="http://image.made-in-china.com/2f0j00YCtTckinHHqv/17-Pure-Flat-CRT-Monitor.jpg" TargetMode="External"/><Relationship Id="rId3" Type="http://schemas.openxmlformats.org/officeDocument/2006/relationships/hyperlink" Target="http://www.hamashop.sk/fotky5173/fotos/00039700abb.jpg" TargetMode="External"/><Relationship Id="rId7" Type="http://schemas.openxmlformats.org/officeDocument/2006/relationships/hyperlink" Target="http://webobchody.sk/images/ep13.jpg" TargetMode="External"/><Relationship Id="rId12" Type="http://schemas.openxmlformats.org/officeDocument/2006/relationships/hyperlink" Target="http://cs.wikipedia.org/wiki/Po%C4%8D%C3%ADta%C4%8Dov%C3%A1_my%C5%A1" TargetMode="External"/><Relationship Id="rId17" Type="http://schemas.openxmlformats.org/officeDocument/2006/relationships/hyperlink" Target="http://computerlcd.org/China_Sony_LCD_17_lcd_panel_used_lcd_monitor_lcd_172008729117472.jpg" TargetMode="External"/><Relationship Id="rId2" Type="http://schemas.openxmlformats.org/officeDocument/2006/relationships/hyperlink" Target="http://www.swsd.sk/asus-pci-g31-pci-card-wi-fi-sietova-karta_i152909.jpg" TargetMode="External"/><Relationship Id="rId16" Type="http://schemas.openxmlformats.org/officeDocument/2006/relationships/hyperlink" Target="http://www.2hheran.cz/fotocache/bigorig/tablet5.jpg" TargetMode="External"/><Relationship Id="rId1" Type="http://schemas.openxmlformats.org/officeDocument/2006/relationships/slideLayout" Target="../slideLayouts/slideLayout2.xml"/><Relationship Id="rId6" Type="http://schemas.openxmlformats.org/officeDocument/2006/relationships/hyperlink" Target="http://www.eurodata.sk/img.asp?stiid=7113" TargetMode="External"/><Relationship Id="rId11" Type="http://schemas.openxmlformats.org/officeDocument/2006/relationships/hyperlink" Target="http://sk.wikipedia.org/wiki/Po%C4%8D%C3%ADta%C4%8Dov%C3%A1_kl%C3%A1vesnica" TargetMode="External"/><Relationship Id="rId5" Type="http://schemas.openxmlformats.org/officeDocument/2006/relationships/hyperlink" Target="http://www.top-bazar.sk/foto/1526040503-multifunkcna-tlaciaren-canon-mp140-len-za-19-9.jpg" TargetMode="External"/><Relationship Id="rId15" Type="http://schemas.openxmlformats.org/officeDocument/2006/relationships/hyperlink" Target="http://www.zsmladsahy.edu.sk/pic/scanner.jpg" TargetMode="External"/><Relationship Id="rId10" Type="http://schemas.openxmlformats.org/officeDocument/2006/relationships/hyperlink" Target="http://vseohw.net/clanky/108_1.jpg" TargetMode="External"/><Relationship Id="rId4" Type="http://schemas.openxmlformats.org/officeDocument/2006/relationships/hyperlink" Target="http://www.chemnet.sk/pictures/galeria/gbsietovka.gif" TargetMode="External"/><Relationship Id="rId9" Type="http://schemas.openxmlformats.org/officeDocument/2006/relationships/hyperlink" Target="http://webobchody.sk/images/toner.jpg" TargetMode="External"/><Relationship Id="rId14" Type="http://schemas.openxmlformats.org/officeDocument/2006/relationships/hyperlink" Target="http://upload.wikimedia.org/wikipedia/commons/8/8c/Optical_mouse_shining.jpg"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 Target="slide9.xml"/><Relationship Id="rId7" Type="http://schemas.openxmlformats.org/officeDocument/2006/relationships/slide" Target="slide1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slide" Target="slide10.xml"/><Relationship Id="rId10" Type="http://schemas.openxmlformats.org/officeDocument/2006/relationships/image" Target="../media/image19.jpeg"/><Relationship Id="rId4" Type="http://schemas.openxmlformats.org/officeDocument/2006/relationships/image" Target="../media/image16.jpeg"/><Relationship Id="rId9" Type="http://schemas.openxmlformats.org/officeDocument/2006/relationships/slide" Target="slide14.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slide" Target="slide8.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ok 8" descr="uvodný obrázok.jpg"/>
          <p:cNvPicPr>
            <a:picLocks noChangeAspect="1"/>
          </p:cNvPicPr>
          <p:nvPr/>
        </p:nvPicPr>
        <p:blipFill>
          <a:blip r:embed="rId2" cstate="print"/>
          <a:stretch>
            <a:fillRect/>
          </a:stretch>
        </p:blipFill>
        <p:spPr>
          <a:xfrm>
            <a:off x="142845" y="142852"/>
            <a:ext cx="8858311" cy="6111616"/>
          </a:xfrm>
          <a:prstGeom prst="rect">
            <a:avLst/>
          </a:prstGeom>
        </p:spPr>
      </p:pic>
      <p:sp>
        <p:nvSpPr>
          <p:cNvPr id="7" name="Obdĺžnik 6"/>
          <p:cNvSpPr/>
          <p:nvPr/>
        </p:nvSpPr>
        <p:spPr>
          <a:xfrm>
            <a:off x="2071670" y="1214422"/>
            <a:ext cx="4169731" cy="1631216"/>
          </a:xfrm>
          <a:prstGeom prst="rect">
            <a:avLst/>
          </a:prstGeom>
          <a:noFill/>
        </p:spPr>
        <p:txBody>
          <a:bodyPr wrap="none" lIns="91440" tIns="45720" rIns="91440" bIns="45720">
            <a:spAutoFit/>
          </a:bodyPr>
          <a:lstStyle/>
          <a:p>
            <a:pPr algn="ctr"/>
            <a:r>
              <a:rPr lang="sk-SK" sz="4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Počítač a jeho</a:t>
            </a:r>
            <a:br>
              <a:rPr lang="sk-SK" sz="4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br>
            <a:r>
              <a:rPr lang="sk-SK" sz="4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príslušenstvo</a:t>
            </a:r>
            <a:endParaRPr lang="sk-SK" sz="4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8" name="BlokTextu 7"/>
          <p:cNvSpPr txBox="1"/>
          <p:nvPr/>
        </p:nvSpPr>
        <p:spPr>
          <a:xfrm>
            <a:off x="6286512" y="5286388"/>
            <a:ext cx="2643206" cy="369332"/>
          </a:xfrm>
          <a:prstGeom prst="rect">
            <a:avLst/>
          </a:prstGeom>
          <a:noFill/>
        </p:spPr>
        <p:txBody>
          <a:bodyPr wrap="square" rtlCol="0">
            <a:spAutoFit/>
          </a:bodyPr>
          <a:lstStyle/>
          <a:p>
            <a:pPr algn="ctr"/>
            <a:r>
              <a:rPr lang="sk-SK" dirty="0" smtClean="0">
                <a:solidFill>
                  <a:schemeClr val="bg1"/>
                </a:solidFill>
                <a:latin typeface="Arial" pitchFamily="34" charset="0"/>
                <a:cs typeface="Arial" pitchFamily="34" charset="0"/>
              </a:rPr>
              <a:t>Informatika 7. </a:t>
            </a:r>
            <a:r>
              <a:rPr lang="sk-SK" smtClean="0">
                <a:solidFill>
                  <a:schemeClr val="bg1"/>
                </a:solidFill>
                <a:latin typeface="Arial" pitchFamily="34" charset="0"/>
                <a:cs typeface="Arial" pitchFamily="34" charset="0"/>
              </a:rPr>
              <a:t>ročník</a:t>
            </a:r>
            <a:endParaRPr lang="sk-SK" dirty="0">
              <a:solidFill>
                <a:schemeClr val="bg1"/>
              </a:solidFill>
              <a:latin typeface="Arial" pitchFamily="34" charset="0"/>
              <a:cs typeface="Arial" pitchFamily="34" charset="0"/>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7158" y="142852"/>
            <a:ext cx="8534400" cy="758952"/>
          </a:xfrm>
        </p:spPr>
        <p:txBody>
          <a:bodyPr/>
          <a:lstStyle/>
          <a:p>
            <a:r>
              <a:rPr lang="sk-SK" b="1" dirty="0" smtClean="0">
                <a:latin typeface="Bookman Old Style" pitchFamily="18" charset="0"/>
                <a:cs typeface="Arial" pitchFamily="34" charset="0"/>
              </a:rPr>
              <a:t>Procesor</a:t>
            </a:r>
            <a:endParaRPr lang="sk-SK" dirty="0">
              <a:latin typeface="Bookman Old Style" pitchFamily="18" charset="0"/>
              <a:cs typeface="Arial" pitchFamily="34" charset="0"/>
            </a:endParaRPr>
          </a:p>
        </p:txBody>
      </p:sp>
      <p:sp>
        <p:nvSpPr>
          <p:cNvPr id="5" name="BlokTextu 4"/>
          <p:cNvSpPr txBox="1"/>
          <p:nvPr/>
        </p:nvSpPr>
        <p:spPr>
          <a:xfrm>
            <a:off x="214282" y="1785926"/>
            <a:ext cx="8501122" cy="4893647"/>
          </a:xfrm>
          <a:prstGeom prst="rect">
            <a:avLst/>
          </a:prstGeom>
          <a:noFill/>
        </p:spPr>
        <p:txBody>
          <a:bodyPr wrap="square" rtlCol="0">
            <a:spAutoFit/>
          </a:bodyPr>
          <a:lstStyle/>
          <a:p>
            <a:pPr algn="just">
              <a:lnSpc>
                <a:spcPct val="150000"/>
              </a:lnSpc>
              <a:buFontTx/>
              <a:buChar char="-"/>
            </a:pPr>
            <a:r>
              <a:rPr lang="sk-SK" sz="2800" dirty="0" smtClean="0">
                <a:latin typeface="Arial" pitchFamily="34" charset="0"/>
                <a:cs typeface="Arial" pitchFamily="34" charset="0"/>
              </a:rPr>
              <a:t>  označenie </a:t>
            </a:r>
            <a:r>
              <a:rPr lang="sk-SK" sz="2800" b="1" i="1" dirty="0">
                <a:latin typeface="Arial" pitchFamily="34" charset="0"/>
                <a:cs typeface="Arial" pitchFamily="34" charset="0"/>
              </a:rPr>
              <a:t>CPU</a:t>
            </a:r>
            <a:r>
              <a:rPr lang="sk-SK" sz="2800" dirty="0">
                <a:latin typeface="Arial" pitchFamily="34" charset="0"/>
                <a:cs typeface="Arial" pitchFamily="34" charset="0"/>
              </a:rPr>
              <a:t> – centrálna riadiaca a </a:t>
            </a:r>
            <a:r>
              <a:rPr lang="sk-SK" sz="2800" dirty="0" smtClean="0">
                <a:latin typeface="Arial" pitchFamily="34" charset="0"/>
                <a:cs typeface="Arial" pitchFamily="34" charset="0"/>
              </a:rPr>
              <a:t>výpočtová</a:t>
            </a:r>
          </a:p>
          <a:p>
            <a:pPr algn="just">
              <a:lnSpc>
                <a:spcPct val="150000"/>
              </a:lnSpc>
            </a:pPr>
            <a:r>
              <a:rPr lang="sk-SK" sz="2800" dirty="0" smtClean="0">
                <a:latin typeface="Arial" pitchFamily="34" charset="0"/>
                <a:cs typeface="Arial" pitchFamily="34" charset="0"/>
              </a:rPr>
              <a:t>   </a:t>
            </a:r>
            <a:r>
              <a:rPr lang="sk-SK" sz="2800" dirty="0">
                <a:latin typeface="Arial" pitchFamily="34" charset="0"/>
                <a:cs typeface="Arial" pitchFamily="34" charset="0"/>
              </a:rPr>
              <a:t>jednotka </a:t>
            </a:r>
            <a:r>
              <a:rPr lang="sk-SK" sz="2800" dirty="0" smtClean="0">
                <a:latin typeface="Arial" pitchFamily="34" charset="0"/>
                <a:cs typeface="Arial" pitchFamily="34" charset="0"/>
              </a:rPr>
              <a:t>PC,</a:t>
            </a:r>
            <a:endParaRPr lang="sk-SK" sz="2800" dirty="0">
              <a:latin typeface="Arial" pitchFamily="34" charset="0"/>
              <a:cs typeface="Arial" pitchFamily="34" charset="0"/>
            </a:endParaRPr>
          </a:p>
          <a:p>
            <a:pPr algn="just">
              <a:lnSpc>
                <a:spcPct val="150000"/>
              </a:lnSpc>
            </a:pPr>
            <a:r>
              <a:rPr lang="sk-SK" sz="2800" dirty="0">
                <a:latin typeface="Arial" pitchFamily="34" charset="0"/>
                <a:cs typeface="Arial" pitchFamily="34" charset="0"/>
              </a:rPr>
              <a:t>- </a:t>
            </a:r>
            <a:r>
              <a:rPr lang="sk-SK" sz="2800" dirty="0" smtClean="0">
                <a:latin typeface="Arial" pitchFamily="34" charset="0"/>
                <a:cs typeface="Arial" pitchFamily="34" charset="0"/>
              </a:rPr>
              <a:t>  </a:t>
            </a:r>
            <a:r>
              <a:rPr lang="sk-SK" sz="2800" i="1" dirty="0" smtClean="0">
                <a:latin typeface="Arial" pitchFamily="34" charset="0"/>
                <a:cs typeface="Arial" pitchFamily="34" charset="0"/>
              </a:rPr>
              <a:t>malý</a:t>
            </a:r>
            <a:r>
              <a:rPr lang="sk-SK" sz="2800" i="1" dirty="0">
                <a:latin typeface="Arial" pitchFamily="34" charset="0"/>
                <a:cs typeface="Arial" pitchFamily="34" charset="0"/>
              </a:rPr>
              <a:t>, mimoriadne náročný integrovaný </a:t>
            </a:r>
            <a:r>
              <a:rPr lang="sk-SK" sz="2800" i="1" dirty="0" smtClean="0">
                <a:latin typeface="Arial" pitchFamily="34" charset="0"/>
                <a:cs typeface="Arial" pitchFamily="34" charset="0"/>
              </a:rPr>
              <a:t>obvod,</a:t>
            </a:r>
            <a:endParaRPr lang="sk-SK" sz="2800" i="1" dirty="0">
              <a:latin typeface="Arial" pitchFamily="34" charset="0"/>
              <a:cs typeface="Arial" pitchFamily="34" charset="0"/>
            </a:endParaRPr>
          </a:p>
          <a:p>
            <a:pPr algn="just">
              <a:lnSpc>
                <a:spcPct val="150000"/>
              </a:lnSpc>
            </a:pPr>
            <a:r>
              <a:rPr lang="sk-SK" sz="2800" i="1" dirty="0">
                <a:latin typeface="Arial" pitchFamily="34" charset="0"/>
                <a:cs typeface="Arial" pitchFamily="34" charset="0"/>
              </a:rPr>
              <a:t>- </a:t>
            </a:r>
            <a:r>
              <a:rPr lang="sk-SK" sz="2800" i="1" dirty="0" smtClean="0">
                <a:latin typeface="Arial" pitchFamily="34" charset="0"/>
                <a:cs typeface="Arial" pitchFamily="34" charset="0"/>
              </a:rPr>
              <a:t>  najviac </a:t>
            </a:r>
            <a:r>
              <a:rPr lang="sk-SK" sz="2800" i="1" dirty="0">
                <a:latin typeface="Arial" pitchFamily="34" charset="0"/>
                <a:cs typeface="Arial" pitchFamily="34" charset="0"/>
              </a:rPr>
              <a:t>ovplyvňuje výkon </a:t>
            </a:r>
            <a:r>
              <a:rPr lang="sk-SK" sz="2800" i="1" dirty="0" smtClean="0">
                <a:latin typeface="Arial" pitchFamily="34" charset="0"/>
                <a:cs typeface="Arial" pitchFamily="34" charset="0"/>
              </a:rPr>
              <a:t>PC,</a:t>
            </a:r>
            <a:endParaRPr lang="sk-SK" sz="2800" i="1" dirty="0">
              <a:latin typeface="Arial" pitchFamily="34" charset="0"/>
              <a:cs typeface="Arial" pitchFamily="34" charset="0"/>
            </a:endParaRPr>
          </a:p>
          <a:p>
            <a:pPr marL="174625" indent="-174625" algn="just">
              <a:lnSpc>
                <a:spcPct val="150000"/>
              </a:lnSpc>
              <a:buFontTx/>
              <a:buChar char="-"/>
            </a:pPr>
            <a:r>
              <a:rPr lang="sk-SK" sz="2800" dirty="0" smtClean="0">
                <a:latin typeface="Arial" pitchFamily="34" charset="0"/>
                <a:cs typeface="Arial" pitchFamily="34" charset="0"/>
              </a:rPr>
              <a:t>riadi </a:t>
            </a:r>
            <a:r>
              <a:rPr lang="sk-SK" sz="2800" dirty="0">
                <a:latin typeface="Arial" pitchFamily="34" charset="0"/>
                <a:cs typeface="Arial" pitchFamily="34" charset="0"/>
              </a:rPr>
              <a:t>preklad a vykonávanie príkazov, </a:t>
            </a:r>
            <a:r>
              <a:rPr lang="sk-SK" sz="2800" dirty="0" smtClean="0">
                <a:latin typeface="Arial" pitchFamily="34" charset="0"/>
                <a:cs typeface="Arial" pitchFamily="34" charset="0"/>
              </a:rPr>
              <a:t>výpočty</a:t>
            </a:r>
          </a:p>
          <a:p>
            <a:pPr marL="174625" indent="-174625" algn="just">
              <a:lnSpc>
                <a:spcPct val="150000"/>
              </a:lnSpc>
            </a:pPr>
            <a:r>
              <a:rPr lang="sk-SK" sz="2800" dirty="0" smtClean="0">
                <a:latin typeface="Arial" pitchFamily="34" charset="0"/>
                <a:cs typeface="Arial" pitchFamily="34" charset="0"/>
              </a:rPr>
              <a:t>  </a:t>
            </a:r>
            <a:r>
              <a:rPr lang="sk-SK" sz="2800" dirty="0">
                <a:latin typeface="Arial" pitchFamily="34" charset="0"/>
                <a:cs typeface="Arial" pitchFamily="34" charset="0"/>
              </a:rPr>
              <a:t>a </a:t>
            </a:r>
            <a:r>
              <a:rPr lang="sk-SK" sz="2800" dirty="0" smtClean="0">
                <a:latin typeface="Arial" pitchFamily="34" charset="0"/>
                <a:cs typeface="Arial" pitchFamily="34" charset="0"/>
              </a:rPr>
              <a:t>spracovanie údajov</a:t>
            </a:r>
            <a:r>
              <a:rPr lang="sk-SK" sz="2800" dirty="0">
                <a:latin typeface="Arial" pitchFamily="34" charset="0"/>
                <a:cs typeface="Arial" pitchFamily="34" charset="0"/>
              </a:rPr>
              <a:t>, ktoré sú uložené v operačnej </a:t>
            </a:r>
            <a:r>
              <a:rPr lang="sk-SK" sz="2800" dirty="0" smtClean="0">
                <a:latin typeface="Arial" pitchFamily="34" charset="0"/>
                <a:cs typeface="Arial" pitchFamily="34" charset="0"/>
              </a:rPr>
              <a:t>pamäti.</a:t>
            </a:r>
            <a:endParaRPr lang="sk-SK" sz="2800" dirty="0">
              <a:latin typeface="Arial" pitchFamily="34" charset="0"/>
              <a:cs typeface="Arial" pitchFamily="34" charset="0"/>
            </a:endParaRPr>
          </a:p>
          <a:p>
            <a:endParaRPr lang="sk-SK" dirty="0">
              <a:latin typeface="Arial" pitchFamily="34" charset="0"/>
              <a:cs typeface="Arial" pitchFamily="34" charset="0"/>
            </a:endParaRPr>
          </a:p>
        </p:txBody>
      </p:sp>
      <p:pic>
        <p:nvPicPr>
          <p:cNvPr id="8" name="Picture 2" descr="http://4.bp.blogspot.com/_k53VNB2Jagc/S9KyEe6yKFI/AAAAAAAAABM/3LV7HVOtGgo/s1600/hgjidgbiudhgibdnhijbdenjhbejr.JPG"/>
          <p:cNvPicPr>
            <a:picLocks noChangeAspect="1" noChangeArrowheads="1"/>
          </p:cNvPicPr>
          <p:nvPr/>
        </p:nvPicPr>
        <p:blipFill>
          <a:blip r:embed="rId3" cstate="print"/>
          <a:srcRect/>
          <a:stretch>
            <a:fillRect/>
          </a:stretch>
        </p:blipFill>
        <p:spPr bwMode="auto">
          <a:xfrm rot="20162169">
            <a:off x="5875546" y="225628"/>
            <a:ext cx="2522504" cy="1677627"/>
          </a:xfrm>
          <a:prstGeom prst="rect">
            <a:avLst/>
          </a:prstGeom>
          <a:noFill/>
          <a:effectLst>
            <a:softEdge rad="127000"/>
          </a:effectLst>
        </p:spPr>
      </p:pic>
      <p:pic>
        <p:nvPicPr>
          <p:cNvPr id="6" name="Picture 4" descr="http://t2.gstatic.com/images?q=tbn:ANd9GcT1edI9YmwLXXTUUo0POSiu_YG7FuATMBRtclaFS29rcJZKLUhpRVOHTi-Q2g">
            <a:hlinkClick r:id="rId4" action="ppaction://hlinksldjump"/>
          </p:cNvPr>
          <p:cNvPicPr>
            <a:picLocks noChangeAspect="1" noChangeArrowheads="1"/>
          </p:cNvPicPr>
          <p:nvPr/>
        </p:nvPicPr>
        <p:blipFill>
          <a:blip r:embed="rId5"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p:cNvSpPr txBox="1"/>
          <p:nvPr/>
        </p:nvSpPr>
        <p:spPr>
          <a:xfrm>
            <a:off x="285720" y="1928802"/>
            <a:ext cx="8501122" cy="4339650"/>
          </a:xfrm>
          <a:prstGeom prst="rect">
            <a:avLst/>
          </a:prstGeom>
          <a:noFill/>
        </p:spPr>
        <p:txBody>
          <a:bodyPr wrap="square" rtlCol="0">
            <a:spAutoFit/>
          </a:bodyPr>
          <a:lstStyle/>
          <a:p>
            <a:pPr algn="just">
              <a:lnSpc>
                <a:spcPct val="150000"/>
              </a:lnSpc>
            </a:pPr>
            <a:r>
              <a:rPr lang="sk-SK" sz="2400" dirty="0" smtClean="0">
                <a:latin typeface="Arial" pitchFamily="34" charset="0"/>
                <a:cs typeface="Arial" pitchFamily="34" charset="0"/>
              </a:rPr>
              <a:t>- </a:t>
            </a:r>
            <a:r>
              <a:rPr lang="sk-SK" sz="2400" i="1" dirty="0" smtClean="0">
                <a:latin typeface="Bookman Old Style" pitchFamily="18" charset="0"/>
                <a:cs typeface="Arial" pitchFamily="34" charset="0"/>
              </a:rPr>
              <a:t>poznáme 286, 386,486, Pentium I, II, III, IV atď.,</a:t>
            </a:r>
          </a:p>
          <a:p>
            <a:pPr algn="just">
              <a:lnSpc>
                <a:spcPct val="150000"/>
              </a:lnSpc>
              <a:buFontTx/>
              <a:buChar char="-"/>
            </a:pPr>
            <a:r>
              <a:rPr lang="sk-SK" sz="2400" i="1" dirty="0" smtClean="0">
                <a:latin typeface="Bookman Old Style" pitchFamily="18" charset="0"/>
                <a:cs typeface="Arial" pitchFamily="34" charset="0"/>
              </a:rPr>
              <a:t> najznámejší výrobcovia: 	</a:t>
            </a:r>
            <a:r>
              <a:rPr lang="sk-SK" sz="2400" b="1" i="1" dirty="0" smtClean="0">
                <a:latin typeface="Bookman Old Style" pitchFamily="18" charset="0"/>
                <a:cs typeface="Arial" pitchFamily="34" charset="0"/>
              </a:rPr>
              <a:t>Intel</a:t>
            </a:r>
          </a:p>
          <a:p>
            <a:pPr lvl="5" algn="just">
              <a:lnSpc>
                <a:spcPct val="150000"/>
              </a:lnSpc>
            </a:pPr>
            <a:r>
              <a:rPr lang="sk-SK" sz="2400" b="1" i="1" dirty="0" smtClean="0">
                <a:latin typeface="Bookman Old Style" pitchFamily="18" charset="0"/>
                <a:cs typeface="Arial" pitchFamily="34" charset="0"/>
              </a:rPr>
              <a:t>			AMD</a:t>
            </a:r>
          </a:p>
          <a:p>
            <a:pPr marL="174625" indent="-174625">
              <a:lnSpc>
                <a:spcPct val="150000"/>
              </a:lnSpc>
            </a:pPr>
            <a:r>
              <a:rPr lang="sk-SK" sz="2400" dirty="0" smtClean="0">
                <a:latin typeface="Arial" pitchFamily="34" charset="0"/>
                <a:cs typeface="Arial" pitchFamily="34" charset="0"/>
              </a:rPr>
              <a:t>- </a:t>
            </a:r>
            <a:r>
              <a:rPr lang="sk-SK" sz="2400" dirty="0" smtClean="0">
                <a:latin typeface="Bookman Old Style" pitchFamily="18" charset="0"/>
                <a:cs typeface="Arial" pitchFamily="34" charset="0"/>
              </a:rPr>
              <a:t>má tzv. </a:t>
            </a:r>
            <a:r>
              <a:rPr lang="sk-SK" sz="2400" b="1" i="1" u="sng" dirty="0" smtClean="0">
                <a:latin typeface="Bookman Old Style" pitchFamily="18" charset="0"/>
                <a:cs typeface="Arial" pitchFamily="34" charset="0"/>
              </a:rPr>
              <a:t>taktovaciu</a:t>
            </a:r>
            <a:r>
              <a:rPr lang="sk-SK" sz="2400" i="1" u="sng" dirty="0" smtClean="0">
                <a:latin typeface="Bookman Old Style" pitchFamily="18" charset="0"/>
                <a:cs typeface="Arial" pitchFamily="34" charset="0"/>
              </a:rPr>
              <a:t> </a:t>
            </a:r>
            <a:r>
              <a:rPr lang="sk-SK" sz="2400" b="1" i="1" u="sng" dirty="0" smtClean="0">
                <a:latin typeface="Bookman Old Style" pitchFamily="18" charset="0"/>
                <a:cs typeface="Arial" pitchFamily="34" charset="0"/>
              </a:rPr>
              <a:t>frekvenciu</a:t>
            </a:r>
            <a:r>
              <a:rPr lang="sk-SK" sz="2400" dirty="0" smtClean="0">
                <a:latin typeface="Bookman Old Style" pitchFamily="18" charset="0"/>
                <a:cs typeface="Arial" pitchFamily="34" charset="0"/>
              </a:rPr>
              <a:t>, ktorá ovplyvňuje rýchlosť spracovania inštrukcií, udáva sa v GHz (</a:t>
            </a:r>
            <a:r>
              <a:rPr lang="sk-SK" sz="2400" dirty="0" err="1" smtClean="0">
                <a:latin typeface="Bookman Old Style" pitchFamily="18" charset="0"/>
                <a:cs typeface="Arial" pitchFamily="34" charset="0"/>
              </a:rPr>
              <a:t>gigahertzoch</a:t>
            </a:r>
            <a:r>
              <a:rPr lang="sk-SK" sz="2400" dirty="0" smtClean="0">
                <a:latin typeface="Bookman Old Style" pitchFamily="18" charset="0"/>
                <a:cs typeface="Arial" pitchFamily="34" charset="0"/>
              </a:rPr>
              <a:t>) – jeden GHz znamená miliarda </a:t>
            </a:r>
            <a:br>
              <a:rPr lang="sk-SK" sz="2400" dirty="0" smtClean="0">
                <a:latin typeface="Bookman Old Style" pitchFamily="18" charset="0"/>
                <a:cs typeface="Arial" pitchFamily="34" charset="0"/>
              </a:rPr>
            </a:br>
            <a:r>
              <a:rPr lang="sk-SK" sz="2400" dirty="0" smtClean="0">
                <a:latin typeface="Bookman Old Style" pitchFamily="18" charset="0"/>
                <a:cs typeface="Arial" pitchFamily="34" charset="0"/>
              </a:rPr>
              <a:t>inštrukcií za sekundu.</a:t>
            </a:r>
          </a:p>
          <a:p>
            <a:pPr algn="just"/>
            <a:endParaRPr lang="sk-SK" sz="2400" dirty="0">
              <a:latin typeface="Arial" pitchFamily="34" charset="0"/>
              <a:cs typeface="Arial" pitchFamily="34" charset="0"/>
            </a:endParaRPr>
          </a:p>
        </p:txBody>
      </p:sp>
      <p:sp>
        <p:nvSpPr>
          <p:cNvPr id="5" name="BlokTextu 4"/>
          <p:cNvSpPr txBox="1"/>
          <p:nvPr/>
        </p:nvSpPr>
        <p:spPr>
          <a:xfrm>
            <a:off x="3214678" y="428604"/>
            <a:ext cx="2928958" cy="646331"/>
          </a:xfrm>
          <a:prstGeom prst="rect">
            <a:avLst/>
          </a:prstGeom>
          <a:noFill/>
        </p:spPr>
        <p:txBody>
          <a:bodyPr wrap="square" rtlCol="0">
            <a:spAutoFit/>
          </a:bodyPr>
          <a:lstStyle/>
          <a:p>
            <a:pPr algn="ctr"/>
            <a:r>
              <a:rPr lang="sk-SK" sz="3600" b="1" dirty="0" smtClean="0">
                <a:solidFill>
                  <a:schemeClr val="accent3">
                    <a:shade val="75000"/>
                  </a:schemeClr>
                </a:solidFill>
                <a:latin typeface="Bookman Old Style" pitchFamily="18" charset="0"/>
                <a:ea typeface="+mj-ea"/>
                <a:cs typeface="Arial" pitchFamily="34" charset="0"/>
              </a:rPr>
              <a:t>Procesor</a:t>
            </a:r>
          </a:p>
        </p:txBody>
      </p:sp>
      <p:pic>
        <p:nvPicPr>
          <p:cNvPr id="6" name="Picture 4" descr="http://t2.gstatic.com/images?q=tbn:ANd9GcT1edI9YmwLXXTUUo0POSiu_YG7FuATMBRtclaFS29rcJZKLUhpRVOHTi-Q2g">
            <a:hlinkClick r:id="rId2" action="ppaction://hlinksldjump"/>
          </p:cNvPr>
          <p:cNvPicPr>
            <a:picLocks noChangeAspect="1" noChangeArrowheads="1"/>
          </p:cNvPicPr>
          <p:nvPr/>
        </p:nvPicPr>
        <p:blipFill>
          <a:blip r:embed="rId3"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kTextu 3"/>
          <p:cNvSpPr txBox="1"/>
          <p:nvPr/>
        </p:nvSpPr>
        <p:spPr>
          <a:xfrm>
            <a:off x="892943" y="357166"/>
            <a:ext cx="7358114" cy="600164"/>
          </a:xfrm>
          <a:prstGeom prst="rect">
            <a:avLst/>
          </a:prstGeom>
          <a:noFill/>
        </p:spPr>
        <p:txBody>
          <a:bodyPr wrap="square" rtlCol="0">
            <a:spAutoFit/>
          </a:bodyPr>
          <a:lstStyle/>
          <a:p>
            <a:r>
              <a:rPr lang="sk-SK" sz="3300" b="1" dirty="0" smtClean="0">
                <a:solidFill>
                  <a:schemeClr val="accent3">
                    <a:shade val="75000"/>
                  </a:schemeClr>
                </a:solidFill>
                <a:latin typeface="Arial" pitchFamily="34" charset="0"/>
                <a:ea typeface="+mj-ea"/>
                <a:cs typeface="Arial" pitchFamily="34" charset="0"/>
              </a:rPr>
              <a:t>RAM </a:t>
            </a:r>
            <a:r>
              <a:rPr lang="sk-SK" sz="3300" b="1" dirty="0">
                <a:solidFill>
                  <a:schemeClr val="accent3">
                    <a:shade val="75000"/>
                  </a:schemeClr>
                </a:solidFill>
                <a:latin typeface="Arial" pitchFamily="34" charset="0"/>
                <a:ea typeface="+mj-ea"/>
                <a:cs typeface="Arial" pitchFamily="34" charset="0"/>
              </a:rPr>
              <a:t>( </a:t>
            </a:r>
            <a:r>
              <a:rPr lang="sk-SK" sz="3300" b="1" dirty="0" err="1">
                <a:solidFill>
                  <a:schemeClr val="accent3">
                    <a:shade val="75000"/>
                  </a:schemeClr>
                </a:solidFill>
                <a:latin typeface="Arial" pitchFamily="34" charset="0"/>
                <a:ea typeface="+mj-ea"/>
                <a:cs typeface="Arial" pitchFamily="34" charset="0"/>
              </a:rPr>
              <a:t>Random</a:t>
            </a:r>
            <a:r>
              <a:rPr lang="sk-SK" sz="3300" b="1" dirty="0">
                <a:solidFill>
                  <a:schemeClr val="accent3">
                    <a:shade val="75000"/>
                  </a:schemeClr>
                </a:solidFill>
                <a:latin typeface="Arial" pitchFamily="34" charset="0"/>
                <a:ea typeface="+mj-ea"/>
                <a:cs typeface="Arial" pitchFamily="34" charset="0"/>
              </a:rPr>
              <a:t> Access </a:t>
            </a:r>
            <a:r>
              <a:rPr lang="sk-SK" sz="3300" b="1" dirty="0" err="1">
                <a:solidFill>
                  <a:schemeClr val="accent3">
                    <a:shade val="75000"/>
                  </a:schemeClr>
                </a:solidFill>
                <a:latin typeface="Arial" pitchFamily="34" charset="0"/>
                <a:ea typeface="+mj-ea"/>
                <a:cs typeface="Arial" pitchFamily="34" charset="0"/>
              </a:rPr>
              <a:t>Memory</a:t>
            </a:r>
            <a:r>
              <a:rPr lang="sk-SK" sz="3300" b="1" dirty="0">
                <a:solidFill>
                  <a:schemeClr val="accent3">
                    <a:shade val="75000"/>
                  </a:schemeClr>
                </a:solidFill>
                <a:latin typeface="Arial" pitchFamily="34" charset="0"/>
                <a:ea typeface="+mj-ea"/>
                <a:cs typeface="Arial" pitchFamily="34" charset="0"/>
              </a:rPr>
              <a:t> ) </a:t>
            </a:r>
          </a:p>
        </p:txBody>
      </p:sp>
      <p:sp>
        <p:nvSpPr>
          <p:cNvPr id="6" name="BlokTextu 5"/>
          <p:cNvSpPr txBox="1"/>
          <p:nvPr/>
        </p:nvSpPr>
        <p:spPr>
          <a:xfrm>
            <a:off x="214282" y="1857364"/>
            <a:ext cx="7000924" cy="2123658"/>
          </a:xfrm>
          <a:prstGeom prst="rect">
            <a:avLst/>
          </a:prstGeom>
          <a:noFill/>
        </p:spPr>
        <p:txBody>
          <a:bodyPr wrap="square" rtlCol="0">
            <a:spAutoFit/>
          </a:bodyPr>
          <a:lstStyle/>
          <a:p>
            <a:pPr marL="87313" indent="-87313">
              <a:lnSpc>
                <a:spcPct val="150000"/>
              </a:lnSpc>
            </a:pPr>
            <a:r>
              <a:rPr lang="sk-SK" dirty="0" smtClean="0">
                <a:latin typeface="Arial" pitchFamily="34" charset="0"/>
                <a:cs typeface="Arial" pitchFamily="34" charset="0"/>
              </a:rPr>
              <a:t>- </a:t>
            </a:r>
            <a:r>
              <a:rPr lang="sk-SK" sz="2400" i="1" dirty="0" smtClean="0">
                <a:latin typeface="Bookman Old Style" pitchFamily="18" charset="0"/>
                <a:cs typeface="Arial" pitchFamily="34" charset="0"/>
              </a:rPr>
              <a:t>pamäť </a:t>
            </a:r>
            <a:r>
              <a:rPr lang="sk-SK" sz="2400" i="1" dirty="0">
                <a:latin typeface="Bookman Old Style" pitchFamily="18" charset="0"/>
                <a:cs typeface="Arial" pitchFamily="34" charset="0"/>
              </a:rPr>
              <a:t>s priamym prístupom je energeticky závislá, pričom umožňuje čítanie aj zápis údajov </a:t>
            </a:r>
            <a:r>
              <a:rPr lang="sk-SK" sz="2400" i="1" dirty="0" smtClean="0">
                <a:latin typeface="Bookman Old Style" pitchFamily="18" charset="0"/>
                <a:cs typeface="Arial" pitchFamily="34" charset="0"/>
              </a:rPr>
              <a:t>z/do pamäte,</a:t>
            </a:r>
          </a:p>
          <a:p>
            <a:endParaRPr lang="sk-SK" sz="2400" dirty="0">
              <a:latin typeface="Arial" pitchFamily="34" charset="0"/>
              <a:cs typeface="Arial" pitchFamily="34" charset="0"/>
            </a:endParaRPr>
          </a:p>
        </p:txBody>
      </p:sp>
      <p:sp>
        <p:nvSpPr>
          <p:cNvPr id="7" name="BlokTextu 6"/>
          <p:cNvSpPr txBox="1"/>
          <p:nvPr/>
        </p:nvSpPr>
        <p:spPr>
          <a:xfrm>
            <a:off x="142844" y="3786190"/>
            <a:ext cx="8572560" cy="1134670"/>
          </a:xfrm>
          <a:prstGeom prst="rect">
            <a:avLst/>
          </a:prstGeom>
          <a:noFill/>
        </p:spPr>
        <p:txBody>
          <a:bodyPr wrap="square" rtlCol="0">
            <a:spAutoFit/>
          </a:bodyPr>
          <a:lstStyle/>
          <a:p>
            <a:pPr>
              <a:lnSpc>
                <a:spcPct val="150000"/>
              </a:lnSpc>
              <a:buFontTx/>
              <a:buChar char="-"/>
            </a:pPr>
            <a:r>
              <a:rPr lang="sk-SK" sz="2400" b="1" dirty="0" smtClean="0">
                <a:latin typeface="Bookman Old Style" pitchFamily="18" charset="0"/>
                <a:cs typeface="Arial" pitchFamily="34" charset="0"/>
              </a:rPr>
              <a:t>slúži procesoru na veľmi rýchle čítanie a zápis</a:t>
            </a:r>
          </a:p>
          <a:p>
            <a:pPr>
              <a:lnSpc>
                <a:spcPct val="150000"/>
              </a:lnSpc>
            </a:pPr>
            <a:r>
              <a:rPr lang="sk-SK" sz="2400" b="1" dirty="0" smtClean="0">
                <a:latin typeface="Bookman Old Style" pitchFamily="18" charset="0"/>
                <a:cs typeface="Arial" pitchFamily="34" charset="0"/>
              </a:rPr>
              <a:t>  spracovávaných údajov,</a:t>
            </a:r>
            <a:endParaRPr lang="sk-SK" sz="2400" b="1" dirty="0">
              <a:latin typeface="Bookman Old Style" pitchFamily="18" charset="0"/>
              <a:cs typeface="Arial" pitchFamily="34" charset="0"/>
            </a:endParaRPr>
          </a:p>
        </p:txBody>
      </p:sp>
      <p:sp>
        <p:nvSpPr>
          <p:cNvPr id="8" name="BlokTextu 7"/>
          <p:cNvSpPr txBox="1"/>
          <p:nvPr/>
        </p:nvSpPr>
        <p:spPr>
          <a:xfrm>
            <a:off x="214282" y="5214950"/>
            <a:ext cx="8643998" cy="1200329"/>
          </a:xfrm>
          <a:prstGeom prst="rect">
            <a:avLst/>
          </a:prstGeom>
          <a:noFill/>
        </p:spPr>
        <p:txBody>
          <a:bodyPr wrap="square" rtlCol="0">
            <a:spAutoFit/>
          </a:bodyPr>
          <a:lstStyle/>
          <a:p>
            <a:pPr marL="174625" indent="-174625">
              <a:lnSpc>
                <a:spcPct val="150000"/>
              </a:lnSpc>
            </a:pPr>
            <a:r>
              <a:rPr lang="sk-SK" sz="2000" i="1" dirty="0" smtClean="0">
                <a:latin typeface="Bookman Old Style" pitchFamily="18" charset="0"/>
                <a:cs typeface="Arial" pitchFamily="34" charset="0"/>
              </a:rPr>
              <a:t>- </a:t>
            </a:r>
            <a:r>
              <a:rPr lang="sk-SK" sz="2400" i="1" dirty="0" smtClean="0">
                <a:latin typeface="Bookman Old Style" pitchFamily="18" charset="0"/>
                <a:cs typeface="Arial" pitchFamily="34" charset="0"/>
              </a:rPr>
              <a:t>má adresovateľnú každú pamäťovú bunku a jej obsah možno ľubovoľne meniť,</a:t>
            </a:r>
            <a:endParaRPr lang="sk-SK" sz="2000" i="1" dirty="0">
              <a:latin typeface="Bookman Old Style" pitchFamily="18" charset="0"/>
              <a:cs typeface="Arial" pitchFamily="34" charset="0"/>
            </a:endParaRPr>
          </a:p>
        </p:txBody>
      </p:sp>
      <p:pic>
        <p:nvPicPr>
          <p:cNvPr id="11" name="Picture 5" descr="http://2.bp.blogspot.com/-QWTLCKk8wgQ/Tw316Ge--VI/AAAAAAAACEA/uhAvnQD0GDo/s1600/Error-RAM-Installation.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3939772">
            <a:off x="6485688" y="2193264"/>
            <a:ext cx="2643206" cy="1738643"/>
          </a:xfrm>
          <a:prstGeom prst="rect">
            <a:avLst/>
          </a:prstGeom>
          <a:noFill/>
          <a:effectLst/>
        </p:spPr>
      </p:pic>
      <p:pic>
        <p:nvPicPr>
          <p:cNvPr id="9" name="Picture 4" descr="http://t2.gstatic.com/images?q=tbn:ANd9GcT1edI9YmwLXXTUUo0POSiu_YG7FuATMBRtclaFS29rcJZKLUhpRVOHTi-Q2g">
            <a:hlinkClick r:id="rId3" action="ppaction://hlinksldjump"/>
          </p:cNvPr>
          <p:cNvPicPr>
            <a:picLocks noChangeAspect="1" noChangeArrowheads="1"/>
          </p:cNvPicPr>
          <p:nvPr/>
        </p:nvPicPr>
        <p:blipFill>
          <a:blip r:embed="rId4"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0" fill="hold"/>
                                        <p:tgtEl>
                                          <p:spTgt spid="6"/>
                                        </p:tgtEl>
                                        <p:attrNameLst>
                                          <p:attrName>ppt_x</p:attrName>
                                        </p:attrNameLst>
                                      </p:cBhvr>
                                      <p:tavLst>
                                        <p:tav tm="0">
                                          <p:val>
                                            <p:strVal val="#ppt_x"/>
                                          </p:val>
                                        </p:tav>
                                        <p:tav tm="100000">
                                          <p:val>
                                            <p:strVal val="#ppt_x"/>
                                          </p:val>
                                        </p:tav>
                                      </p:tavLst>
                                    </p:anim>
                                    <p:anim calcmode="lin" valueType="num">
                                      <p:cBhvr additive="base">
                                        <p:cTn id="13"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0" fill="hold"/>
                                        <p:tgtEl>
                                          <p:spTgt spid="7"/>
                                        </p:tgtEl>
                                        <p:attrNameLst>
                                          <p:attrName>ppt_x</p:attrName>
                                        </p:attrNameLst>
                                      </p:cBhvr>
                                      <p:tavLst>
                                        <p:tav tm="0">
                                          <p:val>
                                            <p:strVal val="#ppt_x"/>
                                          </p:val>
                                        </p:tav>
                                        <p:tav tm="100000">
                                          <p:val>
                                            <p:strVal val="#ppt_x"/>
                                          </p:val>
                                        </p:tav>
                                      </p:tavLst>
                                    </p:anim>
                                    <p:anim calcmode="lin" valueType="num">
                                      <p:cBhvr additive="base">
                                        <p:cTn id="19" dur="5000" fill="hold"/>
                                        <p:tgtEl>
                                          <p:spTgt spid="7"/>
                                        </p:tgtEl>
                                        <p:attrNameLst>
                                          <p:attrName>ppt_y</p:attrName>
                                        </p:attrNameLst>
                                      </p:cBhvr>
                                      <p:tavLst>
                                        <p:tav tm="0">
                                          <p:val>
                                            <p:strVal val="1+#ppt_h/2"/>
                                          </p:val>
                                        </p:tav>
                                        <p:tav tm="100000">
                                          <p:val>
                                            <p:strVal val="#ppt_y"/>
                                          </p:val>
                                        </p:tav>
                                      </p:tavLst>
                                    </p:anim>
                                  </p:childTnLst>
                                </p:cTn>
                              </p:par>
                              <p:par>
                                <p:cTn id="20" presetID="7"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0" fill="hold"/>
                                        <p:tgtEl>
                                          <p:spTgt spid="8"/>
                                        </p:tgtEl>
                                        <p:attrNameLst>
                                          <p:attrName>ppt_x</p:attrName>
                                        </p:attrNameLst>
                                      </p:cBhvr>
                                      <p:tavLst>
                                        <p:tav tm="0">
                                          <p:val>
                                            <p:strVal val="#ppt_x"/>
                                          </p:val>
                                        </p:tav>
                                        <p:tav tm="100000">
                                          <p:val>
                                            <p:strVal val="#ppt_x"/>
                                          </p:val>
                                        </p:tav>
                                      </p:tavLst>
                                    </p:anim>
                                    <p:anim calcmode="lin" valueType="num">
                                      <p:cBhvr additive="base">
                                        <p:cTn id="23"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p:cNvSpPr txBox="1"/>
          <p:nvPr/>
        </p:nvSpPr>
        <p:spPr>
          <a:xfrm>
            <a:off x="250001" y="4022277"/>
            <a:ext cx="8643998" cy="2585323"/>
          </a:xfrm>
          <a:prstGeom prst="rect">
            <a:avLst/>
          </a:prstGeom>
          <a:noFill/>
        </p:spPr>
        <p:txBody>
          <a:bodyPr wrap="square" rtlCol="0">
            <a:spAutoFit/>
          </a:bodyPr>
          <a:lstStyle/>
          <a:p>
            <a:pPr marL="271463" indent="-271463">
              <a:buFont typeface="Arial" pitchFamily="34" charset="0"/>
              <a:buChar char="•"/>
            </a:pPr>
            <a:r>
              <a:rPr lang="sk-SK" sz="2400" b="1" dirty="0" smtClean="0">
                <a:latin typeface="Bookman Old Style" pitchFamily="18" charset="0"/>
                <a:cs typeface="Arial" pitchFamily="34" charset="0"/>
              </a:rPr>
              <a:t>kapacita </a:t>
            </a:r>
            <a:r>
              <a:rPr lang="sk-SK" sz="2400" b="1" dirty="0" smtClean="0">
                <a:latin typeface="Bookman Old Style" pitchFamily="18" charset="0"/>
                <a:cs typeface="Arial" pitchFamily="34" charset="0"/>
              </a:rPr>
              <a:t>pamäte </a:t>
            </a:r>
            <a:r>
              <a:rPr lang="sk-SK" sz="2400" b="1" dirty="0">
                <a:latin typeface="Bookman Old Style" pitchFamily="18" charset="0"/>
                <a:cs typeface="Arial" pitchFamily="34" charset="0"/>
              </a:rPr>
              <a:t>udáva </a:t>
            </a:r>
            <a:r>
              <a:rPr lang="sk-SK" sz="2400" b="1" dirty="0" smtClean="0">
                <a:latin typeface="Bookman Old Style" pitchFamily="18" charset="0"/>
                <a:cs typeface="Arial" pitchFamily="34" charset="0"/>
              </a:rPr>
              <a:t>množstvo dát, ktoré je možné uchovať na pamäťovom médiu ( udáva sa v</a:t>
            </a:r>
            <a:r>
              <a:rPr lang="sk-SK" sz="2400" b="1" dirty="0">
                <a:latin typeface="Bookman Old Style" pitchFamily="18" charset="0"/>
                <a:cs typeface="Arial" pitchFamily="34" charset="0"/>
              </a:rPr>
              <a:t> </a:t>
            </a:r>
            <a:r>
              <a:rPr lang="sk-SK" sz="2400" b="1" i="1" dirty="0" smtClean="0">
                <a:latin typeface="Bookman Old Style" pitchFamily="18" charset="0"/>
                <a:cs typeface="Arial" pitchFamily="34" charset="0"/>
              </a:rPr>
              <a:t>GB</a:t>
            </a:r>
            <a:r>
              <a:rPr lang="sk-SK" sz="2400" b="1" dirty="0" smtClean="0">
                <a:latin typeface="Bookman Old Style" pitchFamily="18" charset="0"/>
                <a:cs typeface="Arial" pitchFamily="34" charset="0"/>
              </a:rPr>
              <a:t> (</a:t>
            </a:r>
            <a:r>
              <a:rPr lang="sk-SK" sz="2400" b="1" dirty="0" err="1" smtClean="0">
                <a:latin typeface="Bookman Old Style" pitchFamily="18" charset="0"/>
                <a:cs typeface="Arial" pitchFamily="34" charset="0"/>
              </a:rPr>
              <a:t>gigabytoch</a:t>
            </a:r>
            <a:r>
              <a:rPr lang="sk-SK" sz="2400" b="1" i="1" dirty="0" smtClean="0">
                <a:latin typeface="Bookman Old Style" pitchFamily="18" charset="0"/>
                <a:cs typeface="Arial" pitchFamily="34" charset="0"/>
              </a:rPr>
              <a:t>) </a:t>
            </a:r>
            <a:r>
              <a:rPr lang="sk-SK" sz="2400" b="1" i="1" dirty="0" smtClean="0">
                <a:latin typeface="Bookman Old Style" pitchFamily="18" charset="0"/>
                <a:cs typeface="Arial" pitchFamily="34" charset="0"/>
              </a:rPr>
              <a:t>alebo TB (</a:t>
            </a:r>
            <a:r>
              <a:rPr lang="sk-SK" sz="2400" b="1" dirty="0" err="1" smtClean="0">
                <a:latin typeface="Bookman Old Style" pitchFamily="18" charset="0"/>
                <a:cs typeface="Arial" pitchFamily="34" charset="0"/>
              </a:rPr>
              <a:t>terrrabytoch</a:t>
            </a:r>
            <a:r>
              <a:rPr lang="sk-SK" sz="2400" b="1" dirty="0" smtClean="0">
                <a:latin typeface="Bookman Old Style" pitchFamily="18" charset="0"/>
                <a:cs typeface="Arial" pitchFamily="34" charset="0"/>
              </a:rPr>
              <a:t>) </a:t>
            </a:r>
            <a:r>
              <a:rPr lang="sk-SK" sz="2400" i="1" dirty="0" smtClean="0">
                <a:latin typeface="Bookman Old Style" pitchFamily="18" charset="0"/>
                <a:cs typeface="Arial" pitchFamily="34" charset="0"/>
              </a:rPr>
              <a:t>napr</a:t>
            </a:r>
            <a:r>
              <a:rPr lang="sk-SK" sz="2400" i="1" dirty="0" smtClean="0">
                <a:latin typeface="Bookman Old Style" pitchFamily="18" charset="0"/>
                <a:cs typeface="Arial" pitchFamily="34" charset="0"/>
              </a:rPr>
              <a:t>. 1,2,3,4 GB . </a:t>
            </a:r>
            <a:r>
              <a:rPr lang="sk-SK" sz="2400" i="1" dirty="0">
                <a:latin typeface="Bookman Old Style" pitchFamily="18" charset="0"/>
                <a:cs typeface="Arial" pitchFamily="34" charset="0"/>
              </a:rPr>
              <a:t>Dá sa jednoducho zväčšiť pripojením ďalšej do slotu na matičnej doske. Tiež ovplyvňuje výkon PC.</a:t>
            </a:r>
          </a:p>
          <a:p>
            <a:endParaRPr lang="sk-SK" dirty="0">
              <a:latin typeface="Arial" pitchFamily="34" charset="0"/>
              <a:cs typeface="Arial" pitchFamily="34" charset="0"/>
            </a:endParaRPr>
          </a:p>
        </p:txBody>
      </p:sp>
      <p:pic>
        <p:nvPicPr>
          <p:cNvPr id="4" name="Picture 5" descr="http://2.bp.blogspot.com/-QWTLCKk8wgQ/Tw316Ge--VI/AAAAAAAACEA/uhAvnQD0GDo/s1600/Error-RAM-Installation.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4328307">
            <a:off x="6697755" y="1941078"/>
            <a:ext cx="2643206" cy="1738643"/>
          </a:xfrm>
          <a:prstGeom prst="rect">
            <a:avLst/>
          </a:prstGeom>
          <a:noFill/>
          <a:effectLst/>
        </p:spPr>
      </p:pic>
      <p:sp>
        <p:nvSpPr>
          <p:cNvPr id="5" name="BlokTextu 4"/>
          <p:cNvSpPr txBox="1"/>
          <p:nvPr/>
        </p:nvSpPr>
        <p:spPr>
          <a:xfrm>
            <a:off x="251520" y="1825805"/>
            <a:ext cx="7072362" cy="1200329"/>
          </a:xfrm>
          <a:prstGeom prst="rect">
            <a:avLst/>
          </a:prstGeom>
          <a:noFill/>
        </p:spPr>
        <p:txBody>
          <a:bodyPr wrap="square" rtlCol="0">
            <a:spAutoFit/>
          </a:bodyPr>
          <a:lstStyle/>
          <a:p>
            <a:pPr marL="174625" indent="-174625">
              <a:buFont typeface="Arial" pitchFamily="34" charset="0"/>
              <a:buChar char="•"/>
            </a:pPr>
            <a:r>
              <a:rPr lang="sk-SK" sz="2400" dirty="0" smtClean="0">
                <a:latin typeface="Bookman Old Style" pitchFamily="18" charset="0"/>
                <a:cs typeface="Arial" pitchFamily="34" charset="0"/>
              </a:rPr>
              <a:t> </a:t>
            </a:r>
            <a:r>
              <a:rPr lang="sk-SK" sz="2400" i="1" dirty="0" smtClean="0">
                <a:latin typeface="Bookman Old Style" pitchFamily="18" charset="0"/>
                <a:cs typeface="Arial" pitchFamily="34" charset="0"/>
              </a:rPr>
              <a:t>po </a:t>
            </a:r>
            <a:r>
              <a:rPr lang="sk-SK" sz="2400" b="1" i="1" dirty="0" smtClean="0">
                <a:latin typeface="Bookman Old Style" pitchFamily="18" charset="0"/>
                <a:cs typeface="Arial" pitchFamily="34" charset="0"/>
              </a:rPr>
              <a:t>zapnutí PC </a:t>
            </a:r>
            <a:r>
              <a:rPr lang="sk-SK" sz="2400" i="1" dirty="0" smtClean="0">
                <a:latin typeface="Bookman Old Style" pitchFamily="18" charset="0"/>
                <a:cs typeface="Arial" pitchFamily="34" charset="0"/>
              </a:rPr>
              <a:t>načíta operačný systém, neskôr spustené programy aj údaje napísané klávesnicou alebo zvolené myšou,</a:t>
            </a:r>
            <a:endParaRPr lang="sk-SK" sz="2400" i="1" dirty="0">
              <a:latin typeface="Bookman Old Style" pitchFamily="18" charset="0"/>
              <a:cs typeface="Arial" pitchFamily="34" charset="0"/>
            </a:endParaRPr>
          </a:p>
        </p:txBody>
      </p:sp>
      <p:sp>
        <p:nvSpPr>
          <p:cNvPr id="6" name="BlokTextu 5"/>
          <p:cNvSpPr txBox="1"/>
          <p:nvPr/>
        </p:nvSpPr>
        <p:spPr>
          <a:xfrm>
            <a:off x="357158" y="3301080"/>
            <a:ext cx="6572296" cy="523220"/>
          </a:xfrm>
          <a:prstGeom prst="rect">
            <a:avLst/>
          </a:prstGeom>
          <a:noFill/>
        </p:spPr>
        <p:txBody>
          <a:bodyPr wrap="square" rtlCol="0">
            <a:spAutoFit/>
          </a:bodyPr>
          <a:lstStyle/>
          <a:p>
            <a:pPr marL="174625" indent="-174625">
              <a:buFont typeface="Arial" pitchFamily="34" charset="0"/>
              <a:buChar char="•"/>
            </a:pPr>
            <a:r>
              <a:rPr lang="sk-SK" sz="2000" dirty="0" smtClean="0">
                <a:latin typeface="Bookman Old Style" pitchFamily="18" charset="0"/>
                <a:cs typeface="Arial" pitchFamily="34" charset="0"/>
              </a:rPr>
              <a:t> </a:t>
            </a:r>
            <a:r>
              <a:rPr lang="sk-SK" sz="2800" i="1" dirty="0" smtClean="0">
                <a:latin typeface="Bookman Old Style" pitchFamily="18" charset="0"/>
                <a:cs typeface="Arial" pitchFamily="34" charset="0"/>
              </a:rPr>
              <a:t>po </a:t>
            </a:r>
            <a:r>
              <a:rPr lang="sk-SK" sz="2800" b="1" i="1" dirty="0" smtClean="0">
                <a:latin typeface="Bookman Old Style" pitchFamily="18" charset="0"/>
                <a:cs typeface="Arial" pitchFamily="34" charset="0"/>
              </a:rPr>
              <a:t>vypnutí PC </a:t>
            </a:r>
            <a:r>
              <a:rPr lang="sk-SK" sz="2800" i="1" dirty="0" smtClean="0">
                <a:latin typeface="Bookman Old Style" pitchFamily="18" charset="0"/>
                <a:cs typeface="Arial" pitchFamily="34" charset="0"/>
              </a:rPr>
              <a:t>sa vymaže</a:t>
            </a:r>
            <a:r>
              <a:rPr lang="sk-SK" sz="2800" dirty="0" smtClean="0">
                <a:latin typeface="Bookman Old Style" pitchFamily="18" charset="0"/>
                <a:cs typeface="Arial" pitchFamily="34" charset="0"/>
              </a:rPr>
              <a:t>,</a:t>
            </a:r>
            <a:endParaRPr lang="sk-SK" sz="2800" dirty="0">
              <a:latin typeface="Bookman Old Style" pitchFamily="18" charset="0"/>
              <a:cs typeface="Arial" pitchFamily="34" charset="0"/>
            </a:endParaRPr>
          </a:p>
        </p:txBody>
      </p:sp>
      <p:sp>
        <p:nvSpPr>
          <p:cNvPr id="7" name="BlokTextu 6"/>
          <p:cNvSpPr txBox="1"/>
          <p:nvPr/>
        </p:nvSpPr>
        <p:spPr>
          <a:xfrm>
            <a:off x="2250265" y="642918"/>
            <a:ext cx="4643470" cy="646331"/>
          </a:xfrm>
          <a:prstGeom prst="rect">
            <a:avLst/>
          </a:prstGeom>
          <a:noFill/>
        </p:spPr>
        <p:txBody>
          <a:bodyPr wrap="square" rtlCol="0">
            <a:spAutoFit/>
          </a:bodyPr>
          <a:lstStyle/>
          <a:p>
            <a:pPr algn="ctr"/>
            <a:r>
              <a:rPr lang="sk-SK" b="1" dirty="0" smtClean="0">
                <a:solidFill>
                  <a:schemeClr val="accent3">
                    <a:shade val="75000"/>
                  </a:schemeClr>
                </a:solidFill>
                <a:latin typeface="Arial" pitchFamily="34" charset="0"/>
                <a:cs typeface="Arial" pitchFamily="34" charset="0"/>
              </a:rPr>
              <a:t>RAM ( </a:t>
            </a:r>
            <a:r>
              <a:rPr lang="sk-SK" b="1" dirty="0" err="1" smtClean="0">
                <a:solidFill>
                  <a:schemeClr val="accent3">
                    <a:shade val="75000"/>
                  </a:schemeClr>
                </a:solidFill>
                <a:latin typeface="Arial" pitchFamily="34" charset="0"/>
                <a:cs typeface="Arial" pitchFamily="34" charset="0"/>
              </a:rPr>
              <a:t>Random</a:t>
            </a:r>
            <a:r>
              <a:rPr lang="sk-SK" b="1" dirty="0" smtClean="0">
                <a:solidFill>
                  <a:schemeClr val="accent3">
                    <a:shade val="75000"/>
                  </a:schemeClr>
                </a:solidFill>
                <a:latin typeface="Arial" pitchFamily="34" charset="0"/>
                <a:cs typeface="Arial" pitchFamily="34" charset="0"/>
              </a:rPr>
              <a:t> Access </a:t>
            </a:r>
            <a:r>
              <a:rPr lang="sk-SK" b="1" dirty="0" err="1" smtClean="0">
                <a:solidFill>
                  <a:schemeClr val="accent3">
                    <a:shade val="75000"/>
                  </a:schemeClr>
                </a:solidFill>
                <a:latin typeface="Arial" pitchFamily="34" charset="0"/>
                <a:cs typeface="Arial" pitchFamily="34" charset="0"/>
              </a:rPr>
              <a:t>Memory</a:t>
            </a:r>
            <a:r>
              <a:rPr lang="sk-SK" b="1" dirty="0" smtClean="0">
                <a:solidFill>
                  <a:schemeClr val="accent3">
                    <a:shade val="75000"/>
                  </a:schemeClr>
                </a:solidFill>
                <a:latin typeface="Arial" pitchFamily="34" charset="0"/>
                <a:cs typeface="Arial" pitchFamily="34" charset="0"/>
              </a:rPr>
              <a:t> ) </a:t>
            </a:r>
          </a:p>
          <a:p>
            <a:endParaRPr lang="sk-SK" dirty="0">
              <a:latin typeface="Arial" pitchFamily="34" charset="0"/>
              <a:cs typeface="Arial" pitchFamily="34" charset="0"/>
            </a:endParaRPr>
          </a:p>
        </p:txBody>
      </p:sp>
      <p:pic>
        <p:nvPicPr>
          <p:cNvPr id="8" name="Picture 4" descr="http://t2.gstatic.com/images?q=tbn:ANd9GcT1edI9YmwLXXTUUo0POSiu_YG7FuATMBRtclaFS29rcJZKLUhpRVOHTi-Q2g">
            <a:hlinkClick r:id="rId3" action="ppaction://hlinksldjump"/>
          </p:cNvPr>
          <p:cNvPicPr>
            <a:picLocks noChangeAspect="1" noChangeArrowheads="1"/>
          </p:cNvPicPr>
          <p:nvPr/>
        </p:nvPicPr>
        <p:blipFill>
          <a:blip r:embed="rId4"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0" fill="hold"/>
                                        <p:tgtEl>
                                          <p:spTgt spid="6"/>
                                        </p:tgtEl>
                                        <p:attrNameLst>
                                          <p:attrName>ppt_x</p:attrName>
                                        </p:attrNameLst>
                                      </p:cBhvr>
                                      <p:tavLst>
                                        <p:tav tm="0">
                                          <p:val>
                                            <p:strVal val="#ppt_x"/>
                                          </p:val>
                                        </p:tav>
                                        <p:tav tm="100000">
                                          <p:val>
                                            <p:strVal val="#ppt_x"/>
                                          </p:val>
                                        </p:tav>
                                      </p:tavLst>
                                    </p:anim>
                                    <p:anim calcmode="lin" valueType="num">
                                      <p:cBhvr additive="base">
                                        <p:cTn id="12" dur="5000" fill="hold"/>
                                        <p:tgtEl>
                                          <p:spTgt spid="6"/>
                                        </p:tgtEl>
                                        <p:attrNameLst>
                                          <p:attrName>ppt_y</p:attrName>
                                        </p:attrNameLst>
                                      </p:cBhvr>
                                      <p:tavLst>
                                        <p:tav tm="0">
                                          <p:val>
                                            <p:strVal val="1+#ppt_h/2"/>
                                          </p:val>
                                        </p:tav>
                                        <p:tav tm="100000">
                                          <p:val>
                                            <p:strVal val="#ppt_y"/>
                                          </p:val>
                                        </p:tav>
                                      </p:tavLst>
                                    </p:anim>
                                  </p:childTnLst>
                                </p:cTn>
                              </p:par>
                              <p:par>
                                <p:cTn id="13" presetID="7"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0" fill="hold"/>
                                        <p:tgtEl>
                                          <p:spTgt spid="3"/>
                                        </p:tgtEl>
                                        <p:attrNameLst>
                                          <p:attrName>ppt_x</p:attrName>
                                        </p:attrNameLst>
                                      </p:cBhvr>
                                      <p:tavLst>
                                        <p:tav tm="0">
                                          <p:val>
                                            <p:strVal val="#ppt_x"/>
                                          </p:val>
                                        </p:tav>
                                        <p:tav tm="100000">
                                          <p:val>
                                            <p:strVal val="#ppt_x"/>
                                          </p:val>
                                        </p:tav>
                                      </p:tavLst>
                                    </p:anim>
                                    <p:anim calcmode="lin" valueType="num">
                                      <p:cBhvr additive="base">
                                        <p:cTn id="16"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http://www.hrypc.cz/informace/herni-pc/img/pevny-disk-det.jpg"/>
          <p:cNvPicPr>
            <a:picLocks noChangeAspect="1" noChangeArrowheads="1"/>
          </p:cNvPicPr>
          <p:nvPr/>
        </p:nvPicPr>
        <p:blipFill>
          <a:blip r:embed="rId2" cstate="print"/>
          <a:stretch>
            <a:fillRect/>
          </a:stretch>
        </p:blipFill>
        <p:spPr bwMode="auto">
          <a:xfrm>
            <a:off x="285720" y="4000504"/>
            <a:ext cx="7000924" cy="2513499"/>
          </a:xfrm>
          <a:prstGeom prst="snip2DiagRect">
            <a:avLst/>
          </a:prstGeom>
          <a:blipFill dpi="0" rotWithShape="1">
            <a:blip r:embed="rId3" cstate="print">
              <a:alphaModFix amt="5000"/>
            </a:blip>
            <a:srcRect/>
            <a:tile tx="0" ty="0" sx="100000" sy="100000" flip="none" algn="tl"/>
          </a:blipFill>
          <a:ln>
            <a:noFill/>
          </a:ln>
          <a:effectLst>
            <a:softEdge rad="127000"/>
          </a:effectLst>
        </p:spPr>
      </p:pic>
      <p:pic>
        <p:nvPicPr>
          <p:cNvPr id="35849" name="Picture 9" descr="http://obchod.imdata.sk/image/cache/data/usb_hdd/toshiba_StoreART1-500x500.jpg"/>
          <p:cNvPicPr>
            <a:picLocks noChangeAspect="1" noChangeArrowheads="1"/>
          </p:cNvPicPr>
          <p:nvPr/>
        </p:nvPicPr>
        <p:blipFill>
          <a:blip r:embed="rId4" cstate="print"/>
          <a:srcRect l="16407" r="17968" b="1561"/>
          <a:stretch>
            <a:fillRect/>
          </a:stretch>
        </p:blipFill>
        <p:spPr bwMode="auto">
          <a:xfrm rot="558407">
            <a:off x="7055334" y="3836863"/>
            <a:ext cx="1720165" cy="2580248"/>
          </a:xfrm>
          <a:prstGeom prst="rect">
            <a:avLst/>
          </a:prstGeom>
          <a:noFill/>
          <a:effectLst>
            <a:reflection blurRad="6350" stA="52000" endA="300" endPos="35000" dir="5400000" sy="-100000" algn="bl" rotWithShape="0"/>
            <a:softEdge rad="127000"/>
          </a:effectLst>
        </p:spPr>
      </p:pic>
      <p:sp>
        <p:nvSpPr>
          <p:cNvPr id="2" name="Nadpis 1"/>
          <p:cNvSpPr>
            <a:spLocks noGrp="1"/>
          </p:cNvSpPr>
          <p:nvPr>
            <p:ph type="title"/>
          </p:nvPr>
        </p:nvSpPr>
        <p:spPr/>
        <p:txBody>
          <a:bodyPr>
            <a:normAutofit/>
          </a:bodyPr>
          <a:lstStyle/>
          <a:p>
            <a:r>
              <a:rPr lang="sk-SK" sz="3200" b="1" dirty="0" smtClean="0">
                <a:latin typeface="Bookman Old Style" pitchFamily="18" charset="0"/>
                <a:ea typeface="+mn-ea"/>
                <a:cs typeface="Arial" pitchFamily="34" charset="0"/>
              </a:rPr>
              <a:t>Pevný disk (</a:t>
            </a:r>
            <a:r>
              <a:rPr lang="sk-SK" sz="3200" b="1" dirty="0" err="1" smtClean="0">
                <a:latin typeface="Bookman Old Style" pitchFamily="18" charset="0"/>
                <a:ea typeface="+mn-ea"/>
                <a:cs typeface="Arial" pitchFamily="34" charset="0"/>
              </a:rPr>
              <a:t>Hard</a:t>
            </a:r>
            <a:r>
              <a:rPr lang="sk-SK" sz="3200" b="1" dirty="0" smtClean="0">
                <a:latin typeface="Bookman Old Style" pitchFamily="18" charset="0"/>
                <a:ea typeface="+mn-ea"/>
                <a:cs typeface="Arial" pitchFamily="34" charset="0"/>
              </a:rPr>
              <a:t> Disk)</a:t>
            </a:r>
          </a:p>
        </p:txBody>
      </p:sp>
      <p:sp>
        <p:nvSpPr>
          <p:cNvPr id="5" name="BlokTextu 4"/>
          <p:cNvSpPr txBox="1"/>
          <p:nvPr/>
        </p:nvSpPr>
        <p:spPr>
          <a:xfrm>
            <a:off x="214282" y="1453447"/>
            <a:ext cx="8929718" cy="3672424"/>
          </a:xfrm>
          <a:prstGeom prst="rect">
            <a:avLst/>
          </a:prstGeom>
          <a:noFill/>
        </p:spPr>
        <p:txBody>
          <a:bodyPr wrap="square" rtlCol="0">
            <a:spAutoFit/>
          </a:bodyPr>
          <a:lstStyle/>
          <a:p>
            <a:pPr lvl="0"/>
            <a:r>
              <a:rPr lang="sk-SK" sz="2400" dirty="0" smtClean="0">
                <a:latin typeface="Bookman Old Style" pitchFamily="18" charset="0"/>
                <a:cs typeface="Arial" pitchFamily="34" charset="0"/>
              </a:rPr>
              <a:t>Údaje, ktoré charakterizujú pevný disk i ďalšie pamäťové  média sú:</a:t>
            </a:r>
          </a:p>
          <a:p>
            <a:pPr lvl="0"/>
            <a:endParaRPr lang="sk-SK" sz="1200" dirty="0" smtClean="0">
              <a:latin typeface="Bookman Old Style" pitchFamily="18" charset="0"/>
              <a:cs typeface="Arial" pitchFamily="34" charset="0"/>
            </a:endParaRPr>
          </a:p>
          <a:p>
            <a:pPr lvl="1">
              <a:buFont typeface="Arial" pitchFamily="34" charset="0"/>
              <a:buChar char="•"/>
            </a:pPr>
            <a:r>
              <a:rPr lang="sk-SK" sz="2400" dirty="0" smtClean="0">
                <a:latin typeface="Bookman Old Style" pitchFamily="18" charset="0"/>
                <a:cs typeface="Arial" pitchFamily="34" charset="0"/>
              </a:rPr>
              <a:t> </a:t>
            </a:r>
            <a:r>
              <a:rPr lang="sk-SK" sz="2400" b="1" dirty="0" smtClean="0">
                <a:latin typeface="Bookman Old Style" pitchFamily="18" charset="0"/>
                <a:cs typeface="Arial" pitchFamily="34" charset="0"/>
              </a:rPr>
              <a:t>kapacita disku,</a:t>
            </a:r>
          </a:p>
          <a:p>
            <a:pPr lvl="1"/>
            <a:endParaRPr lang="sk-SK" sz="1200" dirty="0" smtClean="0">
              <a:latin typeface="Bookman Old Style" pitchFamily="18" charset="0"/>
              <a:cs typeface="Arial" pitchFamily="34" charset="0"/>
            </a:endParaRPr>
          </a:p>
          <a:p>
            <a:pPr lvl="1">
              <a:buFont typeface="Arial" pitchFamily="34" charset="0"/>
              <a:buChar char="•"/>
            </a:pPr>
            <a:r>
              <a:rPr lang="sk-SK" sz="2400" i="1" dirty="0" smtClean="0">
                <a:latin typeface="Bookman Old Style" pitchFamily="18" charset="0"/>
                <a:cs typeface="Arial" pitchFamily="34" charset="0"/>
              </a:rPr>
              <a:t> </a:t>
            </a:r>
            <a:r>
              <a:rPr lang="sk-SK" sz="2400" b="1" dirty="0" smtClean="0">
                <a:latin typeface="Bookman Old Style" pitchFamily="18" charset="0"/>
                <a:cs typeface="Arial" pitchFamily="34" charset="0"/>
              </a:rPr>
              <a:t>doba prístupu </a:t>
            </a:r>
            <a:r>
              <a:rPr lang="sk-SK" sz="2400" i="1" dirty="0" smtClean="0">
                <a:latin typeface="Bookman Old Style" pitchFamily="18" charset="0"/>
                <a:cs typeface="Arial" pitchFamily="34" charset="0"/>
              </a:rPr>
              <a:t>– </a:t>
            </a:r>
            <a:r>
              <a:rPr lang="sk-SK" sz="2400" dirty="0" smtClean="0">
                <a:latin typeface="Bookman Old Style" pitchFamily="18" charset="0"/>
                <a:cs typeface="Arial" pitchFamily="34" charset="0"/>
              </a:rPr>
              <a:t>čas, za ktorý sa vyhľadajú dáta na disku,</a:t>
            </a:r>
          </a:p>
          <a:p>
            <a:pPr lvl="1"/>
            <a:endParaRPr lang="sk-SK" sz="1200" dirty="0" smtClean="0">
              <a:latin typeface="Bookman Old Style" pitchFamily="18" charset="0"/>
              <a:cs typeface="Arial" pitchFamily="34" charset="0"/>
            </a:endParaRPr>
          </a:p>
          <a:p>
            <a:pPr lvl="1">
              <a:buFont typeface="Arial" pitchFamily="34" charset="0"/>
              <a:buChar char="•"/>
            </a:pPr>
            <a:r>
              <a:rPr lang="sk-SK" sz="2400" i="1" dirty="0" smtClean="0">
                <a:latin typeface="Bookman Old Style" pitchFamily="18" charset="0"/>
                <a:cs typeface="Arial" pitchFamily="34" charset="0"/>
              </a:rPr>
              <a:t> </a:t>
            </a:r>
            <a:r>
              <a:rPr lang="sk-SK" sz="2400" b="1" dirty="0" smtClean="0">
                <a:latin typeface="Bookman Old Style" pitchFamily="18" charset="0"/>
                <a:cs typeface="Arial" pitchFamily="34" charset="0"/>
              </a:rPr>
              <a:t>rýchlosť prenosu dát </a:t>
            </a:r>
            <a:r>
              <a:rPr lang="sk-SK" sz="2400" i="1" dirty="0" smtClean="0">
                <a:latin typeface="Bookman Old Style" pitchFamily="18" charset="0"/>
                <a:cs typeface="Arial" pitchFamily="34" charset="0"/>
              </a:rPr>
              <a:t>–</a:t>
            </a:r>
            <a:r>
              <a:rPr lang="sk-SK" sz="2400" dirty="0" smtClean="0">
                <a:latin typeface="Bookman Old Style" pitchFamily="18" charset="0"/>
                <a:cs typeface="Arial" pitchFamily="34" charset="0"/>
              </a:rPr>
              <a:t> čas, za ktorý sa dáta z disku prečítajú.</a:t>
            </a:r>
            <a:endParaRPr lang="sk-SK" sz="1200" dirty="0" smtClean="0">
              <a:latin typeface="Bookman Old Style" pitchFamily="18" charset="0"/>
              <a:cs typeface="Arial" pitchFamily="34" charset="0"/>
            </a:endParaRPr>
          </a:p>
          <a:p>
            <a:endParaRPr lang="sk-SK" sz="2400" dirty="0">
              <a:latin typeface="Bookman Old Style" pitchFamily="18" charset="0"/>
              <a:cs typeface="Arial" pitchFamily="34" charset="0"/>
            </a:endParaRPr>
          </a:p>
        </p:txBody>
      </p:sp>
      <p:pic>
        <p:nvPicPr>
          <p:cNvPr id="7" name="Picture 4" descr="http://t2.gstatic.com/images?q=tbn:ANd9GcT1edI9YmwLXXTUUo0POSiu_YG7FuATMBRtclaFS29rcJZKLUhpRVOHTi-Q2g">
            <a:hlinkClick r:id="rId5" action="ppaction://hlinksldjump"/>
          </p:cNvPr>
          <p:cNvPicPr>
            <a:picLocks noChangeAspect="1" noChangeArrowheads="1"/>
          </p:cNvPicPr>
          <p:nvPr/>
        </p:nvPicPr>
        <p:blipFill>
          <a:blip r:embed="rId6"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wheel(4)">
                                      <p:cBhvr>
                                        <p:cTn id="7" dur="2000"/>
                                        <p:tgtEl>
                                          <p:spTgt spid="35844"/>
                                        </p:tgtEl>
                                      </p:cBhvr>
                                    </p:animEffect>
                                  </p:childTnLst>
                                </p:cTn>
                              </p:par>
                              <p:par>
                                <p:cTn id="8" presetID="21" presetClass="entr" presetSubtype="4" fill="hold" nodeType="withEffect">
                                  <p:stCondLst>
                                    <p:cond delay="0"/>
                                  </p:stCondLst>
                                  <p:childTnLst>
                                    <p:set>
                                      <p:cBhvr>
                                        <p:cTn id="9" dur="1" fill="hold">
                                          <p:stCondLst>
                                            <p:cond delay="0"/>
                                          </p:stCondLst>
                                        </p:cTn>
                                        <p:tgtEl>
                                          <p:spTgt spid="35849"/>
                                        </p:tgtEl>
                                        <p:attrNameLst>
                                          <p:attrName>style.visibility</p:attrName>
                                        </p:attrNameLst>
                                      </p:cBhvr>
                                      <p:to>
                                        <p:strVal val="visible"/>
                                      </p:to>
                                    </p:set>
                                    <p:animEffect transition="in" filter="wheel(4)">
                                      <p:cBhvr>
                                        <p:cTn id="10" dur="2000"/>
                                        <p:tgtEl>
                                          <p:spTgt spid="35849"/>
                                        </p:tgtEl>
                                      </p:cBhvr>
                                    </p:animEffect>
                                  </p:childTnLst>
                                </p:cTn>
                              </p:par>
                            </p:childTnLst>
                          </p:cTn>
                        </p:par>
                      </p:childTnLst>
                    </p:cTn>
                  </p:par>
                  <p:par>
                    <p:cTn id="11" fill="hold">
                      <p:stCondLst>
                        <p:cond delay="indefinite"/>
                      </p:stCondLst>
                      <p:childTnLst>
                        <p:par>
                          <p:cTn id="12" fill="hold">
                            <p:stCondLst>
                              <p:cond delay="0"/>
                            </p:stCondLst>
                            <p:childTnLst>
                              <p:par>
                                <p:cTn id="13" presetID="7"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0" fill="hold"/>
                                        <p:tgtEl>
                                          <p:spTgt spid="5"/>
                                        </p:tgtEl>
                                        <p:attrNameLst>
                                          <p:attrName>ppt_x</p:attrName>
                                        </p:attrNameLst>
                                      </p:cBhvr>
                                      <p:tavLst>
                                        <p:tav tm="0">
                                          <p:val>
                                            <p:strVal val="#ppt_x"/>
                                          </p:val>
                                        </p:tav>
                                        <p:tav tm="100000">
                                          <p:val>
                                            <p:strVal val="#ppt_x"/>
                                          </p:val>
                                        </p:tav>
                                      </p:tavLst>
                                    </p:anim>
                                    <p:anim calcmode="lin" valueType="num">
                                      <p:cBhvr additive="base">
                                        <p:cTn id="16"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format.czweb.org/1x_soubory/image001.jpg"/>
          <p:cNvPicPr>
            <a:picLocks noChangeAspect="1" noChangeArrowheads="1"/>
          </p:cNvPicPr>
          <p:nvPr/>
        </p:nvPicPr>
        <p:blipFill>
          <a:blip r:embed="rId2" cstate="print"/>
          <a:srcRect/>
          <a:stretch>
            <a:fillRect/>
          </a:stretch>
        </p:blipFill>
        <p:spPr bwMode="auto">
          <a:xfrm rot="162836">
            <a:off x="5365414" y="1488361"/>
            <a:ext cx="3259110" cy="2804217"/>
          </a:xfrm>
          <a:prstGeom prst="rect">
            <a:avLst/>
          </a:prstGeom>
          <a:noFill/>
          <a:effectLst>
            <a:softEdge rad="127000"/>
          </a:effectLst>
        </p:spPr>
      </p:pic>
      <p:sp>
        <p:nvSpPr>
          <p:cNvPr id="2" name="Nadpis 1"/>
          <p:cNvSpPr>
            <a:spLocks noGrp="1"/>
          </p:cNvSpPr>
          <p:nvPr>
            <p:ph type="title"/>
          </p:nvPr>
        </p:nvSpPr>
        <p:spPr/>
        <p:txBody>
          <a:bodyPr>
            <a:normAutofit/>
          </a:bodyPr>
          <a:lstStyle/>
          <a:p>
            <a:r>
              <a:rPr lang="sk-SK" b="1" dirty="0" smtClean="0">
                <a:latin typeface="Bookman Old Style" pitchFamily="18" charset="0"/>
                <a:cs typeface="Arial" pitchFamily="34" charset="0"/>
              </a:rPr>
              <a:t>Pevný disk (</a:t>
            </a:r>
            <a:r>
              <a:rPr lang="sk-SK" b="1" dirty="0" err="1" smtClean="0">
                <a:latin typeface="Bookman Old Style" pitchFamily="18" charset="0"/>
                <a:cs typeface="Arial" pitchFamily="34" charset="0"/>
              </a:rPr>
              <a:t>Hard</a:t>
            </a:r>
            <a:r>
              <a:rPr lang="sk-SK" b="1" dirty="0" smtClean="0">
                <a:latin typeface="Bookman Old Style" pitchFamily="18" charset="0"/>
                <a:cs typeface="Arial" pitchFamily="34" charset="0"/>
              </a:rPr>
              <a:t> Disk)</a:t>
            </a:r>
            <a:endParaRPr lang="sk-SK" dirty="0">
              <a:latin typeface="Bookman Old Style" pitchFamily="18" charset="0"/>
              <a:cs typeface="Arial" pitchFamily="34" charset="0"/>
            </a:endParaRPr>
          </a:p>
        </p:txBody>
      </p:sp>
      <p:sp>
        <p:nvSpPr>
          <p:cNvPr id="5" name="BlokTextu 4"/>
          <p:cNvSpPr txBox="1"/>
          <p:nvPr/>
        </p:nvSpPr>
        <p:spPr>
          <a:xfrm>
            <a:off x="179512" y="1441945"/>
            <a:ext cx="5321848" cy="5570756"/>
          </a:xfrm>
          <a:prstGeom prst="rect">
            <a:avLst/>
          </a:prstGeom>
          <a:noFill/>
        </p:spPr>
        <p:txBody>
          <a:bodyPr wrap="square" rtlCol="0">
            <a:spAutoFit/>
          </a:bodyPr>
          <a:lstStyle/>
          <a:p>
            <a:pPr marL="174625" lvl="0" indent="-174625">
              <a:buFont typeface="Arial" pitchFamily="34" charset="0"/>
              <a:buChar char="•"/>
            </a:pPr>
            <a:r>
              <a:rPr lang="sk-SK" sz="2000" dirty="0" smtClean="0">
                <a:latin typeface="Arial" pitchFamily="34" charset="0"/>
                <a:cs typeface="Arial" pitchFamily="34" charset="0"/>
              </a:rPr>
              <a:t> </a:t>
            </a:r>
            <a:r>
              <a:rPr lang="sk-SK" sz="2800" b="1" dirty="0" smtClean="0">
                <a:latin typeface="Bookman Old Style" pitchFamily="18" charset="0"/>
                <a:cs typeface="Arial" pitchFamily="34" charset="0"/>
              </a:rPr>
              <a:t>slúži na ukladanie údaj</a:t>
            </a:r>
            <a:r>
              <a:rPr lang="sk-SK" sz="2800" dirty="0" smtClean="0">
                <a:latin typeface="Bookman Old Style" pitchFamily="18" charset="0"/>
                <a:cs typeface="Arial" pitchFamily="34" charset="0"/>
              </a:rPr>
              <a:t>ov,</a:t>
            </a:r>
          </a:p>
          <a:p>
            <a:pPr lvl="0">
              <a:buFont typeface="Arial" pitchFamily="34" charset="0"/>
              <a:buChar char="•"/>
            </a:pPr>
            <a:endParaRPr lang="sk-SK" sz="1400" dirty="0" smtClean="0">
              <a:latin typeface="Bookman Old Style" pitchFamily="18" charset="0"/>
              <a:cs typeface="Arial" pitchFamily="34" charset="0"/>
            </a:endParaRPr>
          </a:p>
          <a:p>
            <a:pPr marL="174625" lvl="0" indent="-174625">
              <a:buFont typeface="Arial" pitchFamily="34" charset="0"/>
              <a:buChar char="•"/>
            </a:pPr>
            <a:r>
              <a:rPr lang="sk-SK" sz="2800" dirty="0" smtClean="0">
                <a:latin typeface="Bookman Old Style" pitchFamily="18" charset="0"/>
                <a:cs typeface="Arial" pitchFamily="34" charset="0"/>
              </a:rPr>
              <a:t> </a:t>
            </a:r>
            <a:r>
              <a:rPr lang="sk-SK" sz="2800" i="1" dirty="0" smtClean="0">
                <a:latin typeface="Bookman Old Style" pitchFamily="18" charset="0"/>
                <a:cs typeface="Arial" pitchFamily="34" charset="0"/>
              </a:rPr>
              <a:t>tvorený zväzkom magnetických diskov a  záznamových hlavičiek, ktoré sú umiestnené spolu s pohonným motorčekom do hermeticky uzavretého obalu,</a:t>
            </a:r>
          </a:p>
          <a:p>
            <a:pPr lvl="0">
              <a:buFont typeface="Arial" pitchFamily="34" charset="0"/>
              <a:buChar char="•"/>
            </a:pPr>
            <a:endParaRPr lang="sk-SK" sz="1400" dirty="0" smtClean="0">
              <a:latin typeface="Bookman Old Style" pitchFamily="18" charset="0"/>
              <a:cs typeface="Arial" pitchFamily="34" charset="0"/>
            </a:endParaRPr>
          </a:p>
          <a:p>
            <a:pPr marL="174625" lvl="0" indent="-174625">
              <a:buFont typeface="Arial" pitchFamily="34" charset="0"/>
              <a:buChar char="•"/>
            </a:pPr>
            <a:r>
              <a:rPr lang="sk-SK" sz="2800" b="1" dirty="0" smtClean="0">
                <a:latin typeface="Bookman Old Style" pitchFamily="18" charset="0"/>
                <a:cs typeface="Arial" pitchFamily="34" charset="0"/>
              </a:rPr>
              <a:t> </a:t>
            </a:r>
            <a:r>
              <a:rPr lang="sk-SK" sz="2800" b="1" i="1" dirty="0" smtClean="0">
                <a:latin typeface="Bookman Old Style" pitchFamily="18" charset="0"/>
                <a:cs typeface="Arial" pitchFamily="34" charset="0"/>
              </a:rPr>
              <a:t>SSD disk </a:t>
            </a:r>
            <a:r>
              <a:rPr lang="sk-SK" sz="2800" i="1" dirty="0" smtClean="0">
                <a:latin typeface="Bookman Old Style" pitchFamily="18" charset="0"/>
                <a:cs typeface="Arial" pitchFamily="34" charset="0"/>
              </a:rPr>
              <a:t>– obdobný USB disku, nemé mechanické časti</a:t>
            </a:r>
            <a:endParaRPr lang="sk-SK" sz="1100" i="1" dirty="0" smtClean="0">
              <a:latin typeface="Bookman Old Style" pitchFamily="18" charset="0"/>
              <a:cs typeface="Arial" pitchFamily="34" charset="0"/>
            </a:endParaRPr>
          </a:p>
          <a:p>
            <a:endParaRPr lang="sk-SK" sz="2000" dirty="0">
              <a:latin typeface="Arial" pitchFamily="34" charset="0"/>
              <a:cs typeface="Arial" pitchFamily="34" charset="0"/>
            </a:endParaRPr>
          </a:p>
        </p:txBody>
      </p:sp>
      <p:pic>
        <p:nvPicPr>
          <p:cNvPr id="6" name="Picture 4" descr="http://t2.gstatic.com/images?q=tbn:ANd9GcT1edI9YmwLXXTUUo0POSiu_YG7FuATMBRtclaFS29rcJZKLUhpRVOHTi-Q2g">
            <a:hlinkClick r:id="rId3" action="ppaction://hlinksldjump"/>
          </p:cNvPr>
          <p:cNvPicPr>
            <a:picLocks noChangeAspect="1" noChangeArrowheads="1"/>
          </p:cNvPicPr>
          <p:nvPr/>
        </p:nvPicPr>
        <p:blipFill>
          <a:blip r:embed="rId4"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pic>
        <p:nvPicPr>
          <p:cNvPr id="4" name="Obrázok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1360" y="4459213"/>
            <a:ext cx="2987217" cy="1754311"/>
          </a:xfrm>
          <a:prstGeom prst="rect">
            <a:avLst/>
          </a:prstGeom>
        </p:spPr>
      </p:pic>
    </p:spTree>
    <p:extLst>
      <p:ext uri="{BB962C8B-B14F-4D97-AF65-F5344CB8AC3E}">
        <p14:creationId xmlns:p14="http://schemas.microsoft.com/office/powerpoint/2010/main" val="1278664621"/>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wheel(4)">
                                      <p:cBhvr>
                                        <p:cTn id="7" dur="20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extrahardware.cnews.cz/files/images/clanky/2010/12prosinec/storage_history/diskety_wiki.jpg"/>
          <p:cNvPicPr>
            <a:picLocks noChangeAspect="1" noChangeArrowheads="1"/>
          </p:cNvPicPr>
          <p:nvPr/>
        </p:nvPicPr>
        <p:blipFill>
          <a:blip r:embed="rId3" cstate="print"/>
          <a:srcRect l="4723" t="3886" r="3652" b="4792"/>
          <a:stretch>
            <a:fillRect/>
          </a:stretch>
        </p:blipFill>
        <p:spPr bwMode="auto">
          <a:xfrm rot="2420296">
            <a:off x="5228100" y="2923751"/>
            <a:ext cx="4007669" cy="1941860"/>
          </a:xfrm>
          <a:prstGeom prst="snip2DiagRect">
            <a:avLst/>
          </a:prstGeom>
          <a:ln>
            <a:noFill/>
          </a:ln>
          <a:effectLst>
            <a:softEdge rad="112500"/>
          </a:effectLst>
        </p:spPr>
      </p:pic>
      <p:sp>
        <p:nvSpPr>
          <p:cNvPr id="2" name="Nadpis 1"/>
          <p:cNvSpPr>
            <a:spLocks noGrp="1"/>
          </p:cNvSpPr>
          <p:nvPr>
            <p:ph type="title"/>
          </p:nvPr>
        </p:nvSpPr>
        <p:spPr>
          <a:xfrm>
            <a:off x="280803" y="169639"/>
            <a:ext cx="8534400" cy="758952"/>
          </a:xfrm>
        </p:spPr>
        <p:txBody>
          <a:bodyPr>
            <a:normAutofit/>
          </a:bodyPr>
          <a:lstStyle/>
          <a:p>
            <a:r>
              <a:rPr lang="sk-SK" sz="3600" b="1" i="1" dirty="0" smtClean="0">
                <a:latin typeface="Bookman Old Style" pitchFamily="18" charset="0"/>
                <a:cs typeface="Arial" pitchFamily="34" charset="0"/>
              </a:rPr>
              <a:t>Pružný disk (disketa)</a:t>
            </a:r>
            <a:endParaRPr lang="sk-SK" sz="3600" i="1" dirty="0">
              <a:latin typeface="Bookman Old Style" pitchFamily="18" charset="0"/>
              <a:cs typeface="Arial" pitchFamily="34" charset="0"/>
            </a:endParaRPr>
          </a:p>
        </p:txBody>
      </p:sp>
      <p:sp>
        <p:nvSpPr>
          <p:cNvPr id="5" name="BlokTextu 4"/>
          <p:cNvSpPr txBox="1"/>
          <p:nvPr/>
        </p:nvSpPr>
        <p:spPr>
          <a:xfrm>
            <a:off x="214282" y="1857364"/>
            <a:ext cx="7572428" cy="5262979"/>
          </a:xfrm>
          <a:prstGeom prst="rect">
            <a:avLst/>
          </a:prstGeom>
          <a:noFill/>
        </p:spPr>
        <p:txBody>
          <a:bodyPr wrap="square" rtlCol="0">
            <a:spAutoFit/>
          </a:bodyPr>
          <a:lstStyle/>
          <a:p>
            <a:pPr marL="174625" lvl="0" indent="-174625">
              <a:buFont typeface="Arial" pitchFamily="34" charset="0"/>
              <a:buChar char="•"/>
            </a:pPr>
            <a:r>
              <a:rPr lang="sk-SK" sz="2400" i="1" dirty="0" smtClean="0">
                <a:latin typeface="Arial" pitchFamily="34" charset="0"/>
                <a:cs typeface="Arial" pitchFamily="34" charset="0"/>
              </a:rPr>
              <a:t>pružný kotúč, tvorený z nemagnetickej </a:t>
            </a:r>
            <a:br>
              <a:rPr lang="sk-SK" sz="2400" i="1" dirty="0" smtClean="0">
                <a:latin typeface="Arial" pitchFamily="34" charset="0"/>
                <a:cs typeface="Arial" pitchFamily="34" charset="0"/>
              </a:rPr>
            </a:br>
            <a:r>
              <a:rPr lang="sk-SK" sz="2400" i="1" dirty="0" smtClean="0">
                <a:latin typeface="Arial" pitchFamily="34" charset="0"/>
                <a:cs typeface="Arial" pitchFamily="34" charset="0"/>
              </a:rPr>
              <a:t>podložky, na ktorej je nanesená záznamová</a:t>
            </a:r>
            <a:br>
              <a:rPr lang="sk-SK" sz="2400" i="1" dirty="0" smtClean="0">
                <a:latin typeface="Arial" pitchFamily="34" charset="0"/>
                <a:cs typeface="Arial" pitchFamily="34" charset="0"/>
              </a:rPr>
            </a:br>
            <a:r>
              <a:rPr lang="sk-SK" sz="2400" i="1" dirty="0" smtClean="0">
                <a:latin typeface="Arial" pitchFamily="34" charset="0"/>
                <a:cs typeface="Arial" pitchFamily="34" charset="0"/>
              </a:rPr>
              <a:t>magnetická vrstva,</a:t>
            </a:r>
          </a:p>
          <a:p>
            <a:pPr lvl="0"/>
            <a:endParaRPr lang="sk-SK" sz="2400" i="1" dirty="0" smtClean="0">
              <a:latin typeface="Arial" pitchFamily="34" charset="0"/>
              <a:cs typeface="Arial" pitchFamily="34" charset="0"/>
            </a:endParaRPr>
          </a:p>
          <a:p>
            <a:pPr marL="174625" lvl="0" indent="-174625">
              <a:buFont typeface="Arial" pitchFamily="34" charset="0"/>
              <a:buChar char="•"/>
            </a:pPr>
            <a:r>
              <a:rPr lang="sk-SK" sz="2400" i="1" dirty="0" smtClean="0">
                <a:latin typeface="Arial" pitchFamily="34" charset="0"/>
                <a:cs typeface="Arial" pitchFamily="34" charset="0"/>
              </a:rPr>
              <a:t>v tuhom alebo polotuhom obale,</a:t>
            </a:r>
          </a:p>
          <a:p>
            <a:pPr lvl="0"/>
            <a:endParaRPr lang="sk-SK" sz="2400" i="1" dirty="0" smtClean="0">
              <a:latin typeface="Arial" pitchFamily="34" charset="0"/>
              <a:cs typeface="Arial" pitchFamily="34" charset="0"/>
            </a:endParaRPr>
          </a:p>
          <a:p>
            <a:pPr marL="174625" lvl="0" indent="-174625">
              <a:buFont typeface="Arial" pitchFamily="34" charset="0"/>
              <a:buChar char="•"/>
            </a:pPr>
            <a:r>
              <a:rPr lang="sk-SK" sz="2400" i="1" dirty="0" smtClean="0">
                <a:latin typeface="Arial" pitchFamily="34" charset="0"/>
                <a:cs typeface="Arial" pitchFamily="34" charset="0"/>
              </a:rPr>
              <a:t>výhoda – možnosť jednoduchého prenosu programov</a:t>
            </a:r>
            <a:br>
              <a:rPr lang="sk-SK" sz="2400" i="1" dirty="0" smtClean="0">
                <a:latin typeface="Arial" pitchFamily="34" charset="0"/>
                <a:cs typeface="Arial" pitchFamily="34" charset="0"/>
              </a:rPr>
            </a:br>
            <a:r>
              <a:rPr lang="sk-SK" sz="2400" i="1" dirty="0" smtClean="0">
                <a:latin typeface="Arial" pitchFamily="34" charset="0"/>
                <a:cs typeface="Arial" pitchFamily="34" charset="0"/>
              </a:rPr>
              <a:t>a dát medzi počítačmi,</a:t>
            </a:r>
          </a:p>
          <a:p>
            <a:pPr lvl="0"/>
            <a:endParaRPr lang="sk-SK" sz="2400" i="1" dirty="0" smtClean="0">
              <a:latin typeface="Arial" pitchFamily="34" charset="0"/>
              <a:cs typeface="Arial" pitchFamily="34" charset="0"/>
            </a:endParaRPr>
          </a:p>
          <a:p>
            <a:pPr marL="174625" lvl="0" indent="-174625">
              <a:buFont typeface="Arial" pitchFamily="34" charset="0"/>
              <a:buChar char="•"/>
            </a:pPr>
            <a:r>
              <a:rPr lang="sk-SK" sz="2400" i="1" dirty="0" smtClean="0">
                <a:latin typeface="Arial" pitchFamily="34" charset="0"/>
                <a:cs typeface="Arial" pitchFamily="34" charset="0"/>
              </a:rPr>
              <a:t>ich delenie je  podľa veľkosti(rozmeru 5,25“  novšie 3,5“,), prípadne podľa hustoty záznamu (DD, HD).</a:t>
            </a:r>
          </a:p>
          <a:p>
            <a:r>
              <a:rPr lang="sk-SK" sz="2400" i="1" dirty="0" smtClean="0">
                <a:latin typeface="Arial" pitchFamily="34" charset="0"/>
                <a:cs typeface="Arial" pitchFamily="34" charset="0"/>
              </a:rPr>
              <a:t> </a:t>
            </a:r>
          </a:p>
          <a:p>
            <a:endParaRPr lang="sk-SK" sz="2400" i="1" dirty="0">
              <a:latin typeface="Arial" pitchFamily="34" charset="0"/>
              <a:cs typeface="Arial" pitchFamily="34" charset="0"/>
            </a:endParaRPr>
          </a:p>
        </p:txBody>
      </p:sp>
      <p:pic>
        <p:nvPicPr>
          <p:cNvPr id="6" name="Picture 4" descr="http://t2.gstatic.com/images?q=tbn:ANd9GcT1edI9YmwLXXTUUo0POSiu_YG7FuATMBRtclaFS29rcJZKLUhpRVOHTi-Q2g">
            <a:hlinkClick r:id="rId4" action="ppaction://hlinksldjump"/>
          </p:cNvPr>
          <p:cNvPicPr>
            <a:picLocks noChangeAspect="1" noChangeArrowheads="1"/>
          </p:cNvPicPr>
          <p:nvPr/>
        </p:nvPicPr>
        <p:blipFill>
          <a:blip r:embed="rId5"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heel(4)">
                                      <p:cBhvr>
                                        <p:cTn id="7" dur="2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latin typeface="Arial" pitchFamily="34" charset="0"/>
                <a:cs typeface="Arial" pitchFamily="34" charset="0"/>
              </a:rPr>
              <a:t>Ako poskladať počítač</a:t>
            </a:r>
            <a:endParaRPr lang="sk-SK" dirty="0">
              <a:latin typeface="Arial" pitchFamily="34" charset="0"/>
              <a:cs typeface="Arial" pitchFamily="34" charset="0"/>
            </a:endParaRPr>
          </a:p>
        </p:txBody>
      </p:sp>
      <p:pic>
        <p:nvPicPr>
          <p:cNvPr id="5" name="Ako postaviť PC.wmv">
            <a:hlinkClick r:id="" action="ppaction://media"/>
          </p:cNvPr>
          <p:cNvPicPr>
            <a:picLocks noGrp="1" noRot="1" noChangeAspect="1"/>
          </p:cNvPicPr>
          <p:nvPr>
            <p:ph sz="quarter" idx="1"/>
            <a:videoFile r:link="rId1"/>
          </p:nvPr>
        </p:nvPicPr>
        <p:blipFill>
          <a:blip r:embed="rId4" cstate="print"/>
          <a:stretch>
            <a:fillRect/>
          </a:stretch>
        </p:blipFill>
        <p:spPr>
          <a:xfrm>
            <a:off x="1097806" y="1512379"/>
            <a:ext cx="7286676" cy="4822066"/>
          </a:xfrm>
          <a:prstGeom prst="rect">
            <a:avLst/>
          </a:prstGeom>
        </p:spPr>
      </p:pic>
      <p:pic>
        <p:nvPicPr>
          <p:cNvPr id="6" name="Picture 4" descr="http://t2.gstatic.com/images?q=tbn:ANd9GcT1edI9YmwLXXTUUo0POSiu_YG7FuATMBRtclaFS29rcJZKLUhpRVOHTi-Q2g">
            <a:hlinkClick r:id="rId5" action="ppaction://hlinksldjump"/>
          </p:cNvPr>
          <p:cNvPicPr>
            <a:picLocks noChangeAspect="1" noChangeArrowheads="1"/>
          </p:cNvPicPr>
          <p:nvPr/>
        </p:nvPicPr>
        <p:blipFill>
          <a:blip r:embed="rId6"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
        <p:nvSpPr>
          <p:cNvPr id="7" name="BlokTextu 6"/>
          <p:cNvSpPr txBox="1"/>
          <p:nvPr/>
        </p:nvSpPr>
        <p:spPr>
          <a:xfrm>
            <a:off x="785786" y="6357958"/>
            <a:ext cx="7572428" cy="646331"/>
          </a:xfrm>
          <a:prstGeom prst="rect">
            <a:avLst/>
          </a:prstGeom>
          <a:noFill/>
        </p:spPr>
        <p:txBody>
          <a:bodyPr wrap="square" rtlCol="0">
            <a:spAutoFit/>
          </a:bodyPr>
          <a:lstStyle/>
          <a:p>
            <a:r>
              <a:rPr lang="sk-SK" dirty="0" smtClean="0">
                <a:hlinkClick r:id="rId7"/>
              </a:rPr>
              <a:t>http://www.youtube.com/watch?v=n6oW7YWbHqg&amp;feature=related</a:t>
            </a:r>
            <a:endParaRPr lang="sk-SK" dirty="0" smtClean="0"/>
          </a:p>
          <a:p>
            <a:endParaRPr lang="sk-SK" dirty="0"/>
          </a:p>
        </p:txBody>
      </p:sp>
    </p:spTree>
  </p:cSld>
  <p:clrMapOvr>
    <a:masterClrMapping/>
  </p:clrMapOvr>
  <p:transition>
    <p:strips dir="ru"/>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642910" y="857232"/>
            <a:ext cx="7772400" cy="776302"/>
          </a:xfrm>
        </p:spPr>
        <p:txBody>
          <a:bodyPr/>
          <a:lstStyle/>
          <a:p>
            <a:r>
              <a:rPr lang="sk-SK" dirty="0" smtClean="0">
                <a:latin typeface="Arial" pitchFamily="34" charset="0"/>
                <a:cs typeface="Arial" pitchFamily="34" charset="0"/>
              </a:rPr>
              <a:t>Vstupné zariadenia</a:t>
            </a:r>
            <a:endParaRPr lang="sk-SK" dirty="0">
              <a:latin typeface="Arial" pitchFamily="34" charset="0"/>
              <a:cs typeface="Arial" pitchFamily="34" charset="0"/>
            </a:endParaRPr>
          </a:p>
        </p:txBody>
      </p:sp>
      <p:sp>
        <p:nvSpPr>
          <p:cNvPr id="6" name="BlokTextu 5"/>
          <p:cNvSpPr txBox="1"/>
          <p:nvPr/>
        </p:nvSpPr>
        <p:spPr>
          <a:xfrm>
            <a:off x="1285852" y="3214686"/>
            <a:ext cx="6572296" cy="523220"/>
          </a:xfrm>
          <a:prstGeom prst="rect">
            <a:avLst/>
          </a:prstGeom>
          <a:noFill/>
        </p:spPr>
        <p:txBody>
          <a:bodyPr wrap="square" rtlCol="0">
            <a:spAutoFit/>
          </a:bodyPr>
          <a:lstStyle/>
          <a:p>
            <a:pPr algn="ctr"/>
            <a:r>
              <a:rPr lang="sk-SK" sz="2800" dirty="0" smtClean="0">
                <a:latin typeface="Arial" pitchFamily="34" charset="0"/>
                <a:cs typeface="Arial" pitchFamily="34" charset="0"/>
              </a:rPr>
              <a:t>Klávesnica a myš</a:t>
            </a:r>
            <a:endParaRPr lang="sk-SK" sz="2800" dirty="0">
              <a:latin typeface="Arial" pitchFamily="34" charset="0"/>
              <a:cs typeface="Arial" pitchFamily="34" charset="0"/>
            </a:endParaRPr>
          </a:p>
        </p:txBody>
      </p:sp>
      <p:pic>
        <p:nvPicPr>
          <p:cNvPr id="5" name="Picture 4" descr="http://t2.gstatic.com/images?q=tbn:ANd9GcT1edI9YmwLXXTUUo0POSiu_YG7FuATMBRtclaFS29rcJZKLUhpRVOHTi-Q2g">
            <a:hlinkClick r:id="rId2" action="ppaction://hlinksldjump"/>
          </p:cNvPr>
          <p:cNvPicPr>
            <a:picLocks noChangeAspect="1" noChangeArrowheads="1"/>
          </p:cNvPicPr>
          <p:nvPr/>
        </p:nvPicPr>
        <p:blipFill>
          <a:blip r:embed="rId3" cstate="print">
            <a:clrChange>
              <a:clrFrom>
                <a:srgbClr val="FFFFFF"/>
              </a:clrFrom>
              <a:clrTo>
                <a:srgbClr val="FFFFFF">
                  <a:alpha val="0"/>
                </a:srgbClr>
              </a:clrTo>
            </a:clrChange>
          </a:blip>
          <a:srcRect r="20454"/>
          <a:stretch>
            <a:fillRect/>
          </a:stretch>
        </p:blipFill>
        <p:spPr bwMode="auto">
          <a:xfrm>
            <a:off x="8748464" y="188640"/>
            <a:ext cx="199599" cy="323158"/>
          </a:xfrm>
          <a:prstGeom prst="rect">
            <a:avLst/>
          </a:prstGeom>
          <a:noFill/>
          <a:effectLst>
            <a:glow rad="228600">
              <a:schemeClr val="accent3">
                <a:satMod val="175000"/>
                <a:alpha val="40000"/>
              </a:schemeClr>
            </a:glow>
          </a:effectLst>
        </p:spPr>
      </p:pic>
      <p:pic>
        <p:nvPicPr>
          <p:cNvPr id="7" name="Obrázok 6" descr="uvodný obrázok.jpg">
            <a:hlinkClick r:id="rId4" action="ppaction://hlinksldjump"/>
          </p:cNvPr>
          <p:cNvPicPr>
            <a:picLocks noChangeAspect="1"/>
          </p:cNvPicPr>
          <p:nvPr/>
        </p:nvPicPr>
        <p:blipFill>
          <a:blip r:embed="rId5" cstate="print"/>
          <a:stretch>
            <a:fillRect/>
          </a:stretch>
        </p:blipFill>
        <p:spPr>
          <a:xfrm>
            <a:off x="179512" y="188640"/>
            <a:ext cx="730590" cy="504056"/>
          </a:xfrm>
          <a:prstGeom prst="rect">
            <a:avLst/>
          </a:prstGeom>
          <a:effectLst>
            <a:softEdge rad="12700"/>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ppt_x"/>
                                          </p:val>
                                        </p:tav>
                                        <p:tav tm="100000">
                                          <p:val>
                                            <p:strVal val="#ppt_x"/>
                                          </p:val>
                                        </p:tav>
                                      </p:tavLst>
                                    </p:anim>
                                    <p:anim calcmode="lin" valueType="num">
                                      <p:cBhvr additive="base">
                                        <p:cTn id="8"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vseohw.net/clanky/108_1.jpg"/>
          <p:cNvPicPr>
            <a:picLocks noChangeAspect="1" noChangeArrowheads="1"/>
          </p:cNvPicPr>
          <p:nvPr/>
        </p:nvPicPr>
        <p:blipFill>
          <a:blip r:embed="rId2" cstate="print"/>
          <a:srcRect/>
          <a:stretch>
            <a:fillRect/>
          </a:stretch>
        </p:blipFill>
        <p:spPr bwMode="auto">
          <a:xfrm rot="624255">
            <a:off x="5161641" y="4795043"/>
            <a:ext cx="3643338" cy="1790441"/>
          </a:xfrm>
          <a:prstGeom prst="rect">
            <a:avLst/>
          </a:prstGeom>
          <a:noFill/>
          <a:effectLst>
            <a:softEdge rad="127000"/>
          </a:effectLst>
        </p:spPr>
      </p:pic>
      <p:sp>
        <p:nvSpPr>
          <p:cNvPr id="2" name="Nadpis 1"/>
          <p:cNvSpPr>
            <a:spLocks noGrp="1"/>
          </p:cNvSpPr>
          <p:nvPr>
            <p:ph type="title"/>
          </p:nvPr>
        </p:nvSpPr>
        <p:spPr/>
        <p:txBody>
          <a:bodyPr/>
          <a:lstStyle/>
          <a:p>
            <a:r>
              <a:rPr lang="sk-SK" dirty="0" smtClean="0">
                <a:latin typeface="Arial" pitchFamily="34" charset="0"/>
                <a:cs typeface="Arial" pitchFamily="34" charset="0"/>
              </a:rPr>
              <a:t>Klávesnica</a:t>
            </a:r>
            <a:endParaRPr lang="sk-SK" dirty="0">
              <a:latin typeface="Arial" pitchFamily="34" charset="0"/>
              <a:cs typeface="Arial" pitchFamily="34" charset="0"/>
            </a:endParaRPr>
          </a:p>
        </p:txBody>
      </p:sp>
      <p:sp>
        <p:nvSpPr>
          <p:cNvPr id="5" name="BlokTextu 4"/>
          <p:cNvSpPr txBox="1"/>
          <p:nvPr/>
        </p:nvSpPr>
        <p:spPr>
          <a:xfrm>
            <a:off x="201206" y="1424332"/>
            <a:ext cx="8735491" cy="3539430"/>
          </a:xfrm>
          <a:prstGeom prst="rect">
            <a:avLst/>
          </a:prstGeom>
          <a:noFill/>
        </p:spPr>
        <p:txBody>
          <a:bodyPr wrap="square" rtlCol="0">
            <a:spAutoFit/>
          </a:bodyPr>
          <a:lstStyle/>
          <a:p>
            <a:pPr algn="ctr"/>
            <a:r>
              <a:rPr lang="sk-SK" sz="2400" i="1" dirty="0" smtClean="0">
                <a:latin typeface="Arial" pitchFamily="34" charset="0"/>
                <a:cs typeface="Arial" pitchFamily="34" charset="0"/>
              </a:rPr>
              <a:t>Základné vstupné zariadenie osobného počítača.</a:t>
            </a:r>
          </a:p>
          <a:p>
            <a:pPr algn="ctr"/>
            <a:r>
              <a:rPr lang="sk-SK" sz="2400" i="1" dirty="0" smtClean="0">
                <a:latin typeface="Arial" pitchFamily="34" charset="0"/>
                <a:cs typeface="Arial" pitchFamily="34" charset="0"/>
              </a:rPr>
              <a:t>Počítačová klávesnica je odvodená od klávesnice písacieho stroja.</a:t>
            </a:r>
          </a:p>
          <a:p>
            <a:pPr algn="ctr"/>
            <a:endParaRPr lang="sk-SK" sz="2400" dirty="0" smtClean="0">
              <a:latin typeface="Arial" pitchFamily="34" charset="0"/>
              <a:cs typeface="Arial" pitchFamily="34" charset="0"/>
            </a:endParaRPr>
          </a:p>
          <a:p>
            <a:pPr algn="ctr"/>
            <a:r>
              <a:rPr lang="sk-SK" sz="2800" dirty="0" smtClean="0">
                <a:latin typeface="Arial" pitchFamily="34" charset="0"/>
                <a:cs typeface="Arial" pitchFamily="34" charset="0"/>
              </a:rPr>
              <a:t>Je určená na vkladanie znakov a ovládanie počítača.</a:t>
            </a:r>
          </a:p>
          <a:p>
            <a:pPr algn="ctr"/>
            <a:r>
              <a:rPr lang="sk-SK" sz="2800" dirty="0" smtClean="0">
                <a:latin typeface="Arial" pitchFamily="34" charset="0"/>
                <a:cs typeface="Arial" pitchFamily="34" charset="0"/>
              </a:rPr>
              <a:t> </a:t>
            </a:r>
            <a:r>
              <a:rPr lang="sk-SK" sz="2400" i="1" dirty="0" smtClean="0">
                <a:latin typeface="Arial" pitchFamily="34" charset="0"/>
                <a:cs typeface="Arial" pitchFamily="34" charset="0"/>
              </a:rPr>
              <a:t>Klávesnice majú bežne na jednotlivých klávesoch vytlačené alebo vyryté znaky alebo funkcie, ktoré reprezentujú. </a:t>
            </a:r>
          </a:p>
          <a:p>
            <a:pPr algn="ctr"/>
            <a:endParaRPr lang="sk-SK" sz="2400" i="1" dirty="0" smtClean="0">
              <a:latin typeface="Arial" pitchFamily="34" charset="0"/>
              <a:cs typeface="Arial" pitchFamily="34" charset="0"/>
            </a:endParaRPr>
          </a:p>
          <a:p>
            <a:pPr algn="ctr"/>
            <a:endParaRPr lang="sk-SK" sz="2400" b="1" dirty="0">
              <a:latin typeface="Arial" pitchFamily="34" charset="0"/>
              <a:cs typeface="Arial" pitchFamily="34" charset="0"/>
            </a:endParaRPr>
          </a:p>
        </p:txBody>
      </p:sp>
      <p:pic>
        <p:nvPicPr>
          <p:cNvPr id="46084" name="Picture 4" descr="http://www.swsd.sk/umax-bl741-lumi-3-led-podsvietena-slim-klavesnica-usb-cierna_i132365.jpg"/>
          <p:cNvPicPr>
            <a:picLocks noChangeAspect="1" noChangeArrowheads="1"/>
          </p:cNvPicPr>
          <p:nvPr/>
        </p:nvPicPr>
        <p:blipFill>
          <a:blip r:embed="rId3" cstate="print"/>
          <a:srcRect/>
          <a:stretch>
            <a:fillRect/>
          </a:stretch>
        </p:blipFill>
        <p:spPr bwMode="auto">
          <a:xfrm rot="21007476">
            <a:off x="887476" y="4852530"/>
            <a:ext cx="3333750" cy="1733551"/>
          </a:xfrm>
          <a:prstGeom prst="rect">
            <a:avLst/>
          </a:prstGeom>
          <a:noFill/>
          <a:effectLst>
            <a:softEdge rad="127000"/>
          </a:effectLst>
        </p:spPr>
      </p:pic>
      <p:pic>
        <p:nvPicPr>
          <p:cNvPr id="7" name="Picture 4" descr="http://t2.gstatic.com/images?q=tbn:ANd9GcT1edI9YmwLXXTUUo0POSiu_YG7FuATMBRtclaFS29rcJZKLUhpRVOHTi-Q2g">
            <a:hlinkClick r:id="rId4" action="ppaction://hlinksldjump"/>
          </p:cNvPr>
          <p:cNvPicPr>
            <a:picLocks noChangeAspect="1" noChangeArrowheads="1"/>
          </p:cNvPicPr>
          <p:nvPr/>
        </p:nvPicPr>
        <p:blipFill>
          <a:blip r:embed="rId5"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wheel(4)">
                                      <p:cBhvr>
                                        <p:cTn id="7" dur="2000"/>
                                        <p:tgtEl>
                                          <p:spTgt spid="46084"/>
                                        </p:tgtEl>
                                      </p:cBhvr>
                                    </p:animEffect>
                                  </p:childTnLst>
                                </p:cTn>
                              </p:par>
                              <p:par>
                                <p:cTn id="8" presetID="21" presetClass="entr" presetSubtype="4" fill="hold" nodeType="withEffect">
                                  <p:stCondLst>
                                    <p:cond delay="0"/>
                                  </p:stCondLst>
                                  <p:childTnLst>
                                    <p:set>
                                      <p:cBhvr>
                                        <p:cTn id="9" dur="1" fill="hold">
                                          <p:stCondLst>
                                            <p:cond delay="0"/>
                                          </p:stCondLst>
                                        </p:cTn>
                                        <p:tgtEl>
                                          <p:spTgt spid="46082"/>
                                        </p:tgtEl>
                                        <p:attrNameLst>
                                          <p:attrName>style.visibility</p:attrName>
                                        </p:attrNameLst>
                                      </p:cBhvr>
                                      <p:to>
                                        <p:strVal val="visible"/>
                                      </p:to>
                                    </p:set>
                                    <p:animEffect transition="in" filter="wheel(4)">
                                      <p:cBhvr>
                                        <p:cTn id="10" dur="2000"/>
                                        <p:tgtEl>
                                          <p:spTgt spid="46082"/>
                                        </p:tgtEl>
                                      </p:cBhvr>
                                    </p:animEffect>
                                  </p:childTnLst>
                                </p:cTn>
                              </p:par>
                            </p:childTnLst>
                          </p:cTn>
                        </p:par>
                      </p:childTnLst>
                    </p:cTn>
                  </p:par>
                  <p:par>
                    <p:cTn id="11" fill="hold">
                      <p:stCondLst>
                        <p:cond delay="indefinite"/>
                      </p:stCondLst>
                      <p:childTnLst>
                        <p:par>
                          <p:cTn id="12" fill="hold">
                            <p:stCondLst>
                              <p:cond delay="0"/>
                            </p:stCondLst>
                            <p:childTnLst>
                              <p:par>
                                <p:cTn id="13" presetID="7"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0" fill="hold"/>
                                        <p:tgtEl>
                                          <p:spTgt spid="5"/>
                                        </p:tgtEl>
                                        <p:attrNameLst>
                                          <p:attrName>ppt_x</p:attrName>
                                        </p:attrNameLst>
                                      </p:cBhvr>
                                      <p:tavLst>
                                        <p:tav tm="0">
                                          <p:val>
                                            <p:strVal val="#ppt_x"/>
                                          </p:val>
                                        </p:tav>
                                        <p:tav tm="100000">
                                          <p:val>
                                            <p:strVal val="#ppt_x"/>
                                          </p:val>
                                        </p:tav>
                                      </p:tavLst>
                                    </p:anim>
                                    <p:anim calcmode="lin" valueType="num">
                                      <p:cBhvr additive="base">
                                        <p:cTn id="16"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4000" b="1" dirty="0" smtClean="0">
                <a:latin typeface="Arial" pitchFamily="34" charset="0"/>
                <a:cs typeface="Arial" pitchFamily="34" charset="0"/>
              </a:rPr>
              <a:t>Počítač</a:t>
            </a:r>
            <a:endParaRPr lang="sk-SK" sz="4000" b="1" dirty="0">
              <a:latin typeface="Arial" pitchFamily="34" charset="0"/>
              <a:cs typeface="Arial" pitchFamily="34" charset="0"/>
            </a:endParaRPr>
          </a:p>
        </p:txBody>
      </p:sp>
      <p:sp>
        <p:nvSpPr>
          <p:cNvPr id="4" name="Zástupný symbol obsahu 3"/>
          <p:cNvSpPr>
            <a:spLocks noGrp="1"/>
          </p:cNvSpPr>
          <p:nvPr>
            <p:ph sz="quarter" idx="1"/>
          </p:nvPr>
        </p:nvSpPr>
        <p:spPr>
          <a:xfrm>
            <a:off x="285720" y="2143116"/>
            <a:ext cx="8503920" cy="1401886"/>
          </a:xfrm>
        </p:spPr>
        <p:txBody>
          <a:bodyPr>
            <a:normAutofit/>
          </a:bodyPr>
          <a:lstStyle/>
          <a:p>
            <a:pPr marL="0" lvl="0" indent="0" algn="ctr">
              <a:buNone/>
            </a:pPr>
            <a:r>
              <a:rPr lang="sk-SK" sz="2800" b="1" dirty="0" smtClean="0">
                <a:latin typeface="Bookman Old Style" pitchFamily="18" charset="0"/>
                <a:cs typeface="Arial" pitchFamily="34" charset="0"/>
              </a:rPr>
              <a:t>Univerzálny programovateľný stroj na spracovanie údajov, ktoré sa spracovávajú na základe programu.</a:t>
            </a:r>
          </a:p>
          <a:p>
            <a:pPr algn="ctr">
              <a:buNone/>
            </a:pPr>
            <a:endParaRPr lang="sk-SK" sz="2800" b="1" dirty="0">
              <a:latin typeface="Bookman Old Style" pitchFamily="18" charset="0"/>
              <a:cs typeface="Arial" pitchFamily="34" charset="0"/>
            </a:endParaRPr>
          </a:p>
        </p:txBody>
      </p:sp>
      <p:pic>
        <p:nvPicPr>
          <p:cNvPr id="5" name="Obrázok 4" descr="počítač - httpwww.infika.wz.czimagesibm.jpg.jpg"/>
          <p:cNvPicPr>
            <a:picLocks noChangeAspect="1"/>
          </p:cNvPicPr>
          <p:nvPr/>
        </p:nvPicPr>
        <p:blipFill>
          <a:blip r:embed="rId3" cstate="print">
            <a:clrChange>
              <a:clrFrom>
                <a:srgbClr val="FFFFFF"/>
              </a:clrFrom>
              <a:clrTo>
                <a:srgbClr val="FFFFFF">
                  <a:alpha val="0"/>
                </a:srgbClr>
              </a:clrTo>
            </a:clrChange>
          </a:blip>
          <a:stretch>
            <a:fillRect/>
          </a:stretch>
        </p:blipFill>
        <p:spPr>
          <a:xfrm>
            <a:off x="3178969" y="3933056"/>
            <a:ext cx="2786062" cy="2126694"/>
          </a:xfrm>
          <a:prstGeom prst="rect">
            <a:avLst/>
          </a:prstGeom>
          <a:ln>
            <a:noFill/>
          </a:ln>
          <a:effectLst>
            <a:reflection blurRad="6350" stA="52000" endA="300" endPos="3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heel(4)">
                                      <p:cBhvr>
                                        <p:cTn id="13"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latin typeface="Arial" pitchFamily="34" charset="0"/>
                <a:cs typeface="Arial" pitchFamily="34" charset="0"/>
              </a:rPr>
              <a:t>Počítačová myš</a:t>
            </a:r>
            <a:endParaRPr lang="sk-SK" dirty="0">
              <a:latin typeface="Arial" pitchFamily="34" charset="0"/>
              <a:cs typeface="Arial" pitchFamily="34" charset="0"/>
            </a:endParaRPr>
          </a:p>
        </p:txBody>
      </p:sp>
      <p:sp>
        <p:nvSpPr>
          <p:cNvPr id="5" name="BlokTextu 4"/>
          <p:cNvSpPr txBox="1"/>
          <p:nvPr/>
        </p:nvSpPr>
        <p:spPr>
          <a:xfrm>
            <a:off x="222901" y="1484784"/>
            <a:ext cx="8813595" cy="3785652"/>
          </a:xfrm>
          <a:prstGeom prst="rect">
            <a:avLst/>
          </a:prstGeom>
          <a:noFill/>
        </p:spPr>
        <p:txBody>
          <a:bodyPr wrap="square" rtlCol="0">
            <a:spAutoFit/>
          </a:bodyPr>
          <a:lstStyle/>
          <a:p>
            <a:pPr algn="ctr"/>
            <a:r>
              <a:rPr lang="sk-SK" sz="2400" b="1" dirty="0" smtClean="0">
                <a:latin typeface="Arial" pitchFamily="34" charset="0"/>
                <a:cs typeface="Arial" pitchFamily="34" charset="0"/>
              </a:rPr>
              <a:t>M</a:t>
            </a:r>
            <a:r>
              <a:rPr lang="sk-SK" sz="2400" dirty="0" smtClean="0">
                <a:latin typeface="Arial" pitchFamily="34" charset="0"/>
                <a:cs typeface="Arial" pitchFamily="34" charset="0"/>
              </a:rPr>
              <a:t>alé polohovacie zariadenie, ktoré prenáša informácie o svojom pohybe po povrchu plochy (napr. po stole) do počítača.</a:t>
            </a:r>
          </a:p>
          <a:p>
            <a:pPr algn="ctr"/>
            <a:endParaRPr lang="sk-SK" sz="2400" dirty="0" smtClean="0">
              <a:latin typeface="Arial" pitchFamily="34" charset="0"/>
              <a:cs typeface="Arial" pitchFamily="34" charset="0"/>
            </a:endParaRPr>
          </a:p>
          <a:p>
            <a:pPr algn="ctr"/>
            <a:r>
              <a:rPr lang="sk-SK" sz="2400" dirty="0" smtClean="0">
                <a:latin typeface="Arial" pitchFamily="34" charset="0"/>
                <a:cs typeface="Arial" pitchFamily="34" charset="0"/>
              </a:rPr>
              <a:t>Tento pohyb sa zvyčajne prejavuje na monitore, ako pohyb kurzoru.</a:t>
            </a:r>
          </a:p>
          <a:p>
            <a:pPr algn="ctr"/>
            <a:endParaRPr lang="sk-SK" sz="2400" dirty="0" smtClean="0">
              <a:latin typeface="Arial" pitchFamily="34" charset="0"/>
              <a:cs typeface="Arial" pitchFamily="34" charset="0"/>
            </a:endParaRPr>
          </a:p>
          <a:p>
            <a:pPr algn="ctr"/>
            <a:r>
              <a:rPr lang="sk-SK" sz="2400" i="1" dirty="0" smtClean="0">
                <a:latin typeface="Arial" pitchFamily="34" charset="0"/>
                <a:cs typeface="Arial" pitchFamily="34" charset="0"/>
              </a:rPr>
              <a:t>Nachádzajú sa na nej min. 2 tlačidla s jedným alebo viacerými kolieskami pre uľahčenie pohybu v dokumente. Zo spodnej strany je zariadenie snímajúce pohyb guličky alebo odrazu svetla.</a:t>
            </a:r>
            <a:endParaRPr lang="sk-SK" sz="2400" i="1" dirty="0">
              <a:latin typeface="Arial" pitchFamily="34" charset="0"/>
              <a:cs typeface="Arial" pitchFamily="34" charset="0"/>
            </a:endParaRPr>
          </a:p>
        </p:txBody>
      </p:sp>
      <p:pic>
        <p:nvPicPr>
          <p:cNvPr id="48132" name="Picture 4" descr="Súbor:Optical mouse shining.jpg">
            <a:hlinkClick r:id="rId2"/>
          </p:cNvPr>
          <p:cNvPicPr>
            <a:picLocks noChangeAspect="1" noChangeArrowheads="1"/>
          </p:cNvPicPr>
          <p:nvPr/>
        </p:nvPicPr>
        <p:blipFill>
          <a:blip r:embed="rId3" cstate="print"/>
          <a:srcRect/>
          <a:stretch>
            <a:fillRect/>
          </a:stretch>
        </p:blipFill>
        <p:spPr bwMode="auto">
          <a:xfrm>
            <a:off x="3131840" y="5203466"/>
            <a:ext cx="3330554" cy="1643074"/>
          </a:xfrm>
          <a:prstGeom prst="rect">
            <a:avLst/>
          </a:prstGeom>
          <a:noFill/>
          <a:effectLst>
            <a:softEdge rad="127000"/>
          </a:effectLst>
        </p:spPr>
      </p:pic>
      <p:pic>
        <p:nvPicPr>
          <p:cNvPr id="7" name="Picture 4" descr="http://t2.gstatic.com/images?q=tbn:ANd9GcT1edI9YmwLXXTUUo0POSiu_YG7FuATMBRtclaFS29rcJZKLUhpRVOHTi-Q2g">
            <a:hlinkClick r:id="rId4" action="ppaction://hlinksldjump"/>
          </p:cNvPr>
          <p:cNvPicPr>
            <a:picLocks noChangeAspect="1" noChangeArrowheads="1"/>
          </p:cNvPicPr>
          <p:nvPr/>
        </p:nvPicPr>
        <p:blipFill>
          <a:blip r:embed="rId5"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wheel(4)">
                                      <p:cBhvr>
                                        <p:cTn id="7" dur="2000"/>
                                        <p:tgtEl>
                                          <p:spTgt spid="4813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sk-SK" dirty="0" smtClean="0">
                <a:latin typeface="Arial" pitchFamily="34" charset="0"/>
                <a:cs typeface="Arial" pitchFamily="34" charset="0"/>
              </a:rPr>
              <a:t>Výstupné zariadenie</a:t>
            </a:r>
            <a:endParaRPr lang="sk-SK" dirty="0">
              <a:latin typeface="Arial" pitchFamily="34" charset="0"/>
              <a:cs typeface="Arial" pitchFamily="34" charset="0"/>
            </a:endParaRPr>
          </a:p>
        </p:txBody>
      </p:sp>
      <p:sp>
        <p:nvSpPr>
          <p:cNvPr id="5" name="BlokTextu 4"/>
          <p:cNvSpPr txBox="1"/>
          <p:nvPr/>
        </p:nvSpPr>
        <p:spPr>
          <a:xfrm>
            <a:off x="2000232" y="3429000"/>
            <a:ext cx="5143536" cy="646331"/>
          </a:xfrm>
          <a:prstGeom prst="rect">
            <a:avLst/>
          </a:prstGeom>
          <a:noFill/>
        </p:spPr>
        <p:txBody>
          <a:bodyPr wrap="square" rtlCol="0">
            <a:spAutoFit/>
          </a:bodyPr>
          <a:lstStyle/>
          <a:p>
            <a:pPr algn="ctr"/>
            <a:r>
              <a:rPr lang="sk-SK" sz="3600" dirty="0" smtClean="0">
                <a:latin typeface="Arial" pitchFamily="34" charset="0"/>
                <a:cs typeface="Arial" pitchFamily="34" charset="0"/>
              </a:rPr>
              <a:t>Monitor</a:t>
            </a:r>
            <a:endParaRPr lang="sk-SK" sz="3600" dirty="0">
              <a:latin typeface="Arial" pitchFamily="34" charset="0"/>
              <a:cs typeface="Arial" pitchFamily="34" charset="0"/>
            </a:endParaRPr>
          </a:p>
        </p:txBody>
      </p:sp>
      <p:pic>
        <p:nvPicPr>
          <p:cNvPr id="6" name="Picture 4" descr="http://t2.gstatic.com/images?q=tbn:ANd9GcT1edI9YmwLXXTUUo0POSiu_YG7FuATMBRtclaFS29rcJZKLUhpRVOHTi-Q2g">
            <a:hlinkClick r:id="rId2" action="ppaction://hlinksldjump"/>
          </p:cNvPr>
          <p:cNvPicPr>
            <a:picLocks noChangeAspect="1" noChangeArrowheads="1"/>
          </p:cNvPicPr>
          <p:nvPr/>
        </p:nvPicPr>
        <p:blipFill>
          <a:blip r:embed="rId3" cstate="print">
            <a:clrChange>
              <a:clrFrom>
                <a:srgbClr val="FFFFFF"/>
              </a:clrFrom>
              <a:clrTo>
                <a:srgbClr val="FFFFFF">
                  <a:alpha val="0"/>
                </a:srgbClr>
              </a:clrTo>
            </a:clrChange>
          </a:blip>
          <a:srcRect r="20454"/>
          <a:stretch>
            <a:fillRect/>
          </a:stretch>
        </p:blipFill>
        <p:spPr bwMode="auto">
          <a:xfrm>
            <a:off x="8748464" y="188640"/>
            <a:ext cx="199599" cy="323158"/>
          </a:xfrm>
          <a:prstGeom prst="rect">
            <a:avLst/>
          </a:prstGeom>
          <a:noFill/>
          <a:effectLst>
            <a:glow rad="228600">
              <a:schemeClr val="accent3">
                <a:satMod val="175000"/>
                <a:alpha val="40000"/>
              </a:schemeClr>
            </a:glow>
          </a:effectLst>
        </p:spPr>
      </p:pic>
      <p:pic>
        <p:nvPicPr>
          <p:cNvPr id="7" name="Obrázok 6" descr="uvodný obrázok.jpg">
            <a:hlinkClick r:id="rId4" action="ppaction://hlinksldjump"/>
          </p:cNvPr>
          <p:cNvPicPr>
            <a:picLocks noChangeAspect="1"/>
          </p:cNvPicPr>
          <p:nvPr/>
        </p:nvPicPr>
        <p:blipFill>
          <a:blip r:embed="rId5" cstate="print"/>
          <a:stretch>
            <a:fillRect/>
          </a:stretch>
        </p:blipFill>
        <p:spPr>
          <a:xfrm>
            <a:off x="179512" y="188640"/>
            <a:ext cx="730590" cy="504056"/>
          </a:xfrm>
          <a:prstGeom prst="rect">
            <a:avLst/>
          </a:prstGeom>
          <a:effectLst>
            <a:softEdge rad="12700"/>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latin typeface="Arial" pitchFamily="34" charset="0"/>
                <a:cs typeface="Arial" pitchFamily="34" charset="0"/>
              </a:rPr>
              <a:t>Monitor</a:t>
            </a:r>
            <a:endParaRPr lang="sk-SK" dirty="0">
              <a:latin typeface="Arial" pitchFamily="34" charset="0"/>
              <a:cs typeface="Arial" pitchFamily="34" charset="0"/>
            </a:endParaRPr>
          </a:p>
        </p:txBody>
      </p:sp>
      <p:sp>
        <p:nvSpPr>
          <p:cNvPr id="6" name="BlokTextu 5"/>
          <p:cNvSpPr txBox="1"/>
          <p:nvPr/>
        </p:nvSpPr>
        <p:spPr>
          <a:xfrm>
            <a:off x="372893" y="2570887"/>
            <a:ext cx="8542109" cy="3231654"/>
          </a:xfrm>
          <a:prstGeom prst="rect">
            <a:avLst/>
          </a:prstGeom>
          <a:noFill/>
        </p:spPr>
        <p:txBody>
          <a:bodyPr wrap="square" rtlCol="0">
            <a:spAutoFit/>
          </a:bodyPr>
          <a:lstStyle/>
          <a:p>
            <a:pPr>
              <a:spcBef>
                <a:spcPct val="50000"/>
              </a:spcBef>
            </a:pPr>
            <a:r>
              <a:rPr lang="sk-SK" sz="2400" b="1" dirty="0" smtClean="0">
                <a:latin typeface="Arial" pitchFamily="34" charset="0"/>
                <a:cs typeface="Arial" pitchFamily="34" charset="0"/>
              </a:rPr>
              <a:t>Rozhodujúce parametre:</a:t>
            </a:r>
          </a:p>
          <a:p>
            <a:pPr algn="just">
              <a:spcBef>
                <a:spcPct val="50000"/>
              </a:spcBef>
            </a:pPr>
            <a:r>
              <a:rPr lang="sk-SK" sz="2400" dirty="0" smtClean="0">
                <a:latin typeface="Arial" pitchFamily="34" charset="0"/>
                <a:cs typeface="Arial" pitchFamily="34" charset="0"/>
              </a:rPr>
              <a:t>Rozlíšeni</a:t>
            </a:r>
            <a:r>
              <a:rPr lang="sk-SK" sz="2400" b="1" dirty="0" smtClean="0">
                <a:latin typeface="Arial" pitchFamily="34" charset="0"/>
                <a:cs typeface="Arial" pitchFamily="34" charset="0"/>
              </a:rPr>
              <a:t>e</a:t>
            </a:r>
            <a:r>
              <a:rPr lang="sk-SK" sz="2400" dirty="0">
                <a:latin typeface="Arial" pitchFamily="34" charset="0"/>
                <a:cs typeface="Arial" pitchFamily="34" charset="0"/>
              </a:rPr>
              <a:t> </a:t>
            </a:r>
            <a:r>
              <a:rPr lang="sk-SK" sz="2400" dirty="0" smtClean="0">
                <a:latin typeface="Arial" pitchFamily="34" charset="0"/>
                <a:cs typeface="Arial" pitchFamily="34" charset="0"/>
              </a:rPr>
              <a:t>– množstvo (počet) zobrazovacích bodov na 			danú plochu.</a:t>
            </a:r>
          </a:p>
          <a:p>
            <a:pPr>
              <a:spcBef>
                <a:spcPct val="50000"/>
              </a:spcBef>
            </a:pPr>
            <a:r>
              <a:rPr lang="sk-SK" sz="2400" dirty="0" smtClean="0">
                <a:latin typeface="Arial" pitchFamily="34" charset="0"/>
                <a:cs typeface="Arial" pitchFamily="34" charset="0"/>
              </a:rPr>
              <a:t>Obnovovacia frekvencia  – číslo, ktoré udáva počet, koľko krát bol daný obraz vykreslený na monitore v priebehu 1 s. Udáva sa v Hertzoch (Hz).</a:t>
            </a:r>
          </a:p>
          <a:p>
            <a:pPr>
              <a:spcBef>
                <a:spcPct val="50000"/>
              </a:spcBef>
            </a:pPr>
            <a:endParaRPr lang="sk-SK" sz="2400" dirty="0">
              <a:latin typeface="Arial" pitchFamily="34" charset="0"/>
              <a:cs typeface="Arial" pitchFamily="34" charset="0"/>
            </a:endParaRPr>
          </a:p>
        </p:txBody>
      </p:sp>
      <p:sp>
        <p:nvSpPr>
          <p:cNvPr id="7" name="BlokTextu 6"/>
          <p:cNvSpPr txBox="1"/>
          <p:nvPr/>
        </p:nvSpPr>
        <p:spPr>
          <a:xfrm>
            <a:off x="301752" y="1571612"/>
            <a:ext cx="8734744" cy="1384995"/>
          </a:xfrm>
          <a:prstGeom prst="rect">
            <a:avLst/>
          </a:prstGeom>
          <a:noFill/>
        </p:spPr>
        <p:txBody>
          <a:bodyPr wrap="square" rtlCol="0">
            <a:spAutoFit/>
          </a:bodyPr>
          <a:lstStyle/>
          <a:p>
            <a:pPr algn="just"/>
            <a:r>
              <a:rPr lang="sk-SK" sz="2800" dirty="0" smtClean="0">
                <a:latin typeface="Arial" pitchFamily="34" charset="0"/>
                <a:cs typeface="Arial" pitchFamily="34" charset="0"/>
              </a:rPr>
              <a:t>Výstupné zariadenie, ktoré na svojej ploche zobrazuje výsledky spracované v počítači.</a:t>
            </a:r>
          </a:p>
          <a:p>
            <a:pPr algn="ctr"/>
            <a:endParaRPr lang="sk-SK" sz="2800" dirty="0">
              <a:latin typeface="Arial" pitchFamily="34" charset="0"/>
              <a:cs typeface="Arial" pitchFamily="34" charset="0"/>
            </a:endParaRPr>
          </a:p>
        </p:txBody>
      </p:sp>
      <p:sp>
        <p:nvSpPr>
          <p:cNvPr id="8" name="BlokTextu 7"/>
          <p:cNvSpPr txBox="1"/>
          <p:nvPr/>
        </p:nvSpPr>
        <p:spPr>
          <a:xfrm>
            <a:off x="467544" y="5473163"/>
            <a:ext cx="4214842" cy="923330"/>
          </a:xfrm>
          <a:prstGeom prst="rect">
            <a:avLst/>
          </a:prstGeom>
          <a:noFill/>
        </p:spPr>
        <p:txBody>
          <a:bodyPr wrap="square" rtlCol="0">
            <a:spAutoFit/>
          </a:bodyPr>
          <a:lstStyle/>
          <a:p>
            <a:r>
              <a:rPr lang="sk-SK" dirty="0" smtClean="0">
                <a:latin typeface="Arial" pitchFamily="34" charset="0"/>
                <a:cs typeface="Arial" pitchFamily="34" charset="0"/>
              </a:rPr>
              <a:t>Rôzne typy monitorov: 	CRT</a:t>
            </a:r>
          </a:p>
          <a:p>
            <a:r>
              <a:rPr lang="sk-SK" dirty="0" smtClean="0">
                <a:latin typeface="Arial" pitchFamily="34" charset="0"/>
                <a:cs typeface="Arial" pitchFamily="34" charset="0"/>
              </a:rPr>
              <a:t>			LCD</a:t>
            </a:r>
          </a:p>
          <a:p>
            <a:r>
              <a:rPr lang="sk-SK" dirty="0" smtClean="0">
                <a:latin typeface="Arial" pitchFamily="34" charset="0"/>
                <a:cs typeface="Arial" pitchFamily="34" charset="0"/>
              </a:rPr>
              <a:t>			Plazma</a:t>
            </a:r>
            <a:endParaRPr lang="sk-SK" dirty="0">
              <a:latin typeface="Arial" pitchFamily="34" charset="0"/>
              <a:cs typeface="Arial" pitchFamily="34" charset="0"/>
            </a:endParaRPr>
          </a:p>
        </p:txBody>
      </p:sp>
      <p:pic>
        <p:nvPicPr>
          <p:cNvPr id="52226" name="Picture 2" descr="http://computerlcd.org/China_Sony_LCD_17_lcd_panel_used_lcd_monitor_lcd_172008729117472.jpg"/>
          <p:cNvPicPr>
            <a:picLocks noChangeAspect="1" noChangeArrowheads="1"/>
          </p:cNvPicPr>
          <p:nvPr/>
        </p:nvPicPr>
        <p:blipFill>
          <a:blip r:embed="rId2" cstate="print"/>
          <a:stretch>
            <a:fillRect/>
          </a:stretch>
        </p:blipFill>
        <p:spPr bwMode="auto">
          <a:xfrm>
            <a:off x="6585853" y="4857736"/>
            <a:ext cx="2000264" cy="2000264"/>
          </a:xfrm>
          <a:prstGeom prst="rect">
            <a:avLst/>
          </a:prstGeom>
          <a:noFill/>
          <a:ln>
            <a:noFill/>
          </a:ln>
          <a:effectLst>
            <a:softEdge rad="127000"/>
          </a:effectLst>
        </p:spPr>
      </p:pic>
      <p:pic>
        <p:nvPicPr>
          <p:cNvPr id="9" name="Picture 4" descr="http://t2.gstatic.com/images?q=tbn:ANd9GcT1edI9YmwLXXTUUo0POSiu_YG7FuATMBRtclaFS29rcJZKLUhpRVOHTi-Q2g">
            <a:hlinkClick r:id="rId3" action="ppaction://hlinksldjump"/>
          </p:cNvPr>
          <p:cNvPicPr>
            <a:picLocks noChangeAspect="1" noChangeArrowheads="1"/>
          </p:cNvPicPr>
          <p:nvPr/>
        </p:nvPicPr>
        <p:blipFill>
          <a:blip r:embed="rId4"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0" fill="hold"/>
                                        <p:tgtEl>
                                          <p:spTgt spid="7"/>
                                        </p:tgtEl>
                                        <p:attrNameLst>
                                          <p:attrName>ppt_x</p:attrName>
                                        </p:attrNameLst>
                                      </p:cBhvr>
                                      <p:tavLst>
                                        <p:tav tm="0">
                                          <p:val>
                                            <p:strVal val="#ppt_x"/>
                                          </p:val>
                                        </p:tav>
                                        <p:tav tm="100000">
                                          <p:val>
                                            <p:strVal val="#ppt_x"/>
                                          </p:val>
                                        </p:tav>
                                      </p:tavLst>
                                    </p:anim>
                                    <p:anim calcmode="lin" valueType="num">
                                      <p:cBhvr additive="base">
                                        <p:cTn id="8"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0" fill="hold"/>
                                        <p:tgtEl>
                                          <p:spTgt spid="6"/>
                                        </p:tgtEl>
                                        <p:attrNameLst>
                                          <p:attrName>ppt_x</p:attrName>
                                        </p:attrNameLst>
                                      </p:cBhvr>
                                      <p:tavLst>
                                        <p:tav tm="0">
                                          <p:val>
                                            <p:strVal val="#ppt_x"/>
                                          </p:val>
                                        </p:tav>
                                        <p:tav tm="100000">
                                          <p:val>
                                            <p:strVal val="#ppt_x"/>
                                          </p:val>
                                        </p:tav>
                                      </p:tavLst>
                                    </p:anim>
                                    <p:anim calcmode="lin" valueType="num">
                                      <p:cBhvr additive="base">
                                        <p:cTn id="14"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0" fill="hold"/>
                                        <p:tgtEl>
                                          <p:spTgt spid="8"/>
                                        </p:tgtEl>
                                        <p:attrNameLst>
                                          <p:attrName>ppt_x</p:attrName>
                                        </p:attrNameLst>
                                      </p:cBhvr>
                                      <p:tavLst>
                                        <p:tav tm="0">
                                          <p:val>
                                            <p:strVal val="#ppt_x"/>
                                          </p:val>
                                        </p:tav>
                                        <p:tav tm="100000">
                                          <p:val>
                                            <p:strVal val="#ppt_x"/>
                                          </p:val>
                                        </p:tav>
                                      </p:tavLst>
                                    </p:anim>
                                    <p:anim calcmode="lin" valueType="num">
                                      <p:cBhvr additive="base">
                                        <p:cTn id="20"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nodeType="clickEffect">
                                  <p:stCondLst>
                                    <p:cond delay="0"/>
                                  </p:stCondLst>
                                  <p:childTnLst>
                                    <p:set>
                                      <p:cBhvr>
                                        <p:cTn id="24" dur="1" fill="hold">
                                          <p:stCondLst>
                                            <p:cond delay="0"/>
                                          </p:stCondLst>
                                        </p:cTn>
                                        <p:tgtEl>
                                          <p:spTgt spid="52226"/>
                                        </p:tgtEl>
                                        <p:attrNameLst>
                                          <p:attrName>style.visibility</p:attrName>
                                        </p:attrNameLst>
                                      </p:cBhvr>
                                      <p:to>
                                        <p:strVal val="visible"/>
                                      </p:to>
                                    </p:set>
                                    <p:animEffect transition="in" filter="wheel(4)">
                                      <p:cBhvr>
                                        <p:cTn id="25" dur="2000"/>
                                        <p:tgtEl>
                                          <p:spTgt spid="52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sk-SK" dirty="0" smtClean="0">
                <a:latin typeface="Arial" pitchFamily="34" charset="0"/>
                <a:cs typeface="Arial" pitchFamily="34" charset="0"/>
              </a:rPr>
              <a:t>Prídavné zariadenia</a:t>
            </a:r>
            <a:endParaRPr lang="sk-SK" dirty="0">
              <a:latin typeface="Arial" pitchFamily="34" charset="0"/>
              <a:cs typeface="Arial" pitchFamily="34" charset="0"/>
            </a:endParaRPr>
          </a:p>
        </p:txBody>
      </p:sp>
      <p:sp>
        <p:nvSpPr>
          <p:cNvPr id="5" name="BlokTextu 4"/>
          <p:cNvSpPr txBox="1"/>
          <p:nvPr/>
        </p:nvSpPr>
        <p:spPr>
          <a:xfrm>
            <a:off x="1785918" y="3214686"/>
            <a:ext cx="5572164" cy="1200329"/>
          </a:xfrm>
          <a:prstGeom prst="rect">
            <a:avLst/>
          </a:prstGeom>
          <a:noFill/>
        </p:spPr>
        <p:txBody>
          <a:bodyPr wrap="square" rtlCol="0">
            <a:spAutoFit/>
          </a:bodyPr>
          <a:lstStyle/>
          <a:p>
            <a:pPr algn="ctr"/>
            <a:r>
              <a:rPr lang="sk-SK" dirty="0" smtClean="0">
                <a:latin typeface="Arial" pitchFamily="34" charset="0"/>
                <a:cs typeface="Arial" pitchFamily="34" charset="0"/>
              </a:rPr>
              <a:t>Grafická, zvuková a sieťová karta.</a:t>
            </a:r>
          </a:p>
          <a:p>
            <a:endParaRPr lang="sk-SK" dirty="0" smtClean="0">
              <a:latin typeface="Arial" pitchFamily="34" charset="0"/>
              <a:cs typeface="Arial" pitchFamily="34" charset="0"/>
            </a:endParaRPr>
          </a:p>
          <a:p>
            <a:pPr algn="ctr"/>
            <a:r>
              <a:rPr lang="sk-SK" dirty="0" smtClean="0">
                <a:latin typeface="Arial" pitchFamily="34" charset="0"/>
                <a:cs typeface="Arial" pitchFamily="34" charset="0"/>
              </a:rPr>
              <a:t>CD/DVD - mechanika a pamäťové média, Skener, </a:t>
            </a:r>
            <a:r>
              <a:rPr lang="sk-SK" dirty="0" err="1" smtClean="0">
                <a:latin typeface="Arial" pitchFamily="34" charset="0"/>
                <a:cs typeface="Arial" pitchFamily="34" charset="0"/>
              </a:rPr>
              <a:t>tablet</a:t>
            </a:r>
            <a:r>
              <a:rPr lang="sk-SK" dirty="0" smtClean="0">
                <a:latin typeface="Arial" pitchFamily="34" charset="0"/>
                <a:cs typeface="Arial" pitchFamily="34" charset="0"/>
              </a:rPr>
              <a:t> , tlačiarne.</a:t>
            </a:r>
            <a:endParaRPr lang="sk-SK" dirty="0">
              <a:latin typeface="Arial" pitchFamily="34" charset="0"/>
              <a:cs typeface="Arial" pitchFamily="34" charset="0"/>
            </a:endParaRPr>
          </a:p>
        </p:txBody>
      </p:sp>
      <p:pic>
        <p:nvPicPr>
          <p:cNvPr id="6" name="Picture 4" descr="http://t2.gstatic.com/images?q=tbn:ANd9GcT1edI9YmwLXXTUUo0POSiu_YG7FuATMBRtclaFS29rcJZKLUhpRVOHTi-Q2g">
            <a:hlinkClick r:id="rId2" action="ppaction://hlinksldjump"/>
          </p:cNvPr>
          <p:cNvPicPr>
            <a:picLocks noChangeAspect="1" noChangeArrowheads="1"/>
          </p:cNvPicPr>
          <p:nvPr/>
        </p:nvPicPr>
        <p:blipFill>
          <a:blip r:embed="rId3" cstate="print">
            <a:clrChange>
              <a:clrFrom>
                <a:srgbClr val="FFFFFF"/>
              </a:clrFrom>
              <a:clrTo>
                <a:srgbClr val="FFFFFF">
                  <a:alpha val="0"/>
                </a:srgbClr>
              </a:clrTo>
            </a:clrChange>
          </a:blip>
          <a:srcRect r="20454"/>
          <a:stretch>
            <a:fillRect/>
          </a:stretch>
        </p:blipFill>
        <p:spPr bwMode="auto">
          <a:xfrm>
            <a:off x="8748464" y="260648"/>
            <a:ext cx="199599" cy="323158"/>
          </a:xfrm>
          <a:prstGeom prst="rect">
            <a:avLst/>
          </a:prstGeom>
          <a:noFill/>
          <a:effectLst>
            <a:glow rad="228600">
              <a:schemeClr val="accent3">
                <a:satMod val="175000"/>
                <a:alpha val="40000"/>
              </a:schemeClr>
            </a:glow>
          </a:effectLst>
        </p:spPr>
      </p:pic>
      <p:pic>
        <p:nvPicPr>
          <p:cNvPr id="7" name="Obrázok 6" descr="uvodný obrázok.jpg">
            <a:hlinkClick r:id="rId4" action="ppaction://hlinksldjump"/>
          </p:cNvPr>
          <p:cNvPicPr>
            <a:picLocks noChangeAspect="1"/>
          </p:cNvPicPr>
          <p:nvPr/>
        </p:nvPicPr>
        <p:blipFill>
          <a:blip r:embed="rId5" cstate="print"/>
          <a:stretch>
            <a:fillRect/>
          </a:stretch>
        </p:blipFill>
        <p:spPr>
          <a:xfrm>
            <a:off x="179512" y="188640"/>
            <a:ext cx="730590" cy="504056"/>
          </a:xfrm>
          <a:prstGeom prst="rect">
            <a:avLst/>
          </a:prstGeom>
          <a:effectLst>
            <a:softEdge rad="12700"/>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http://ssjh.sk/txt/images/graficka1.jpg"/>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a:off x="1428728" y="4786322"/>
            <a:ext cx="4143403" cy="1643074"/>
          </a:xfrm>
          <a:prstGeom prst="rect">
            <a:avLst/>
          </a:prstGeom>
          <a:noFill/>
          <a:ln>
            <a:noFill/>
          </a:ln>
        </p:spPr>
      </p:pic>
      <p:grpSp>
        <p:nvGrpSpPr>
          <p:cNvPr id="13" name="Skupina 12"/>
          <p:cNvGrpSpPr/>
          <p:nvPr/>
        </p:nvGrpSpPr>
        <p:grpSpPr>
          <a:xfrm>
            <a:off x="5000628" y="1928802"/>
            <a:ext cx="3906445" cy="2855271"/>
            <a:chOff x="1000100" y="1571612"/>
            <a:chExt cx="6448425" cy="4314826"/>
          </a:xfrm>
        </p:grpSpPr>
        <p:grpSp>
          <p:nvGrpSpPr>
            <p:cNvPr id="9" name="Skupina 8"/>
            <p:cNvGrpSpPr/>
            <p:nvPr/>
          </p:nvGrpSpPr>
          <p:grpSpPr>
            <a:xfrm>
              <a:off x="1000100" y="1571612"/>
              <a:ext cx="6448425" cy="4314826"/>
              <a:chOff x="1000100" y="1571612"/>
              <a:chExt cx="6448425" cy="4314826"/>
            </a:xfrm>
          </p:grpSpPr>
          <p:pic>
            <p:nvPicPr>
              <p:cNvPr id="38914" name="Picture 2" descr="http://upload.wikimedia.org/wikipedia/commons/e/e4/Graficka-Karta.jpg"/>
              <p:cNvPicPr>
                <a:picLocks noChangeAspect="1" noChangeArrowheads="1"/>
              </p:cNvPicPr>
              <p:nvPr/>
            </p:nvPicPr>
            <p:blipFill>
              <a:blip r:embed="rId3" cstate="print"/>
              <a:srcRect/>
              <a:stretch>
                <a:fillRect/>
              </a:stretch>
            </p:blipFill>
            <p:spPr bwMode="auto">
              <a:xfrm>
                <a:off x="1000100" y="1571612"/>
                <a:ext cx="6448425" cy="4314826"/>
              </a:xfrm>
              <a:prstGeom prst="rect">
                <a:avLst/>
              </a:prstGeom>
              <a:noFill/>
              <a:effectLst>
                <a:softEdge rad="127000"/>
              </a:effectLst>
            </p:spPr>
          </p:pic>
          <p:sp>
            <p:nvSpPr>
              <p:cNvPr id="7" name="Obdĺžnik 6"/>
              <p:cNvSpPr/>
              <p:nvPr/>
            </p:nvSpPr>
            <p:spPr>
              <a:xfrm>
                <a:off x="5786446" y="1928802"/>
                <a:ext cx="1285884" cy="1428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solidFill>
                    <a:schemeClr val="tx1"/>
                  </a:solidFill>
                </a:endParaRPr>
              </a:p>
            </p:txBody>
          </p:sp>
          <p:sp>
            <p:nvSpPr>
              <p:cNvPr id="8" name="Obdĺžnik 7"/>
              <p:cNvSpPr/>
              <p:nvPr/>
            </p:nvSpPr>
            <p:spPr>
              <a:xfrm>
                <a:off x="2571736" y="1928802"/>
                <a:ext cx="1285884" cy="1428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solidFill>
                    <a:schemeClr val="tx1"/>
                  </a:solidFill>
                </a:endParaRPr>
              </a:p>
            </p:txBody>
          </p:sp>
        </p:grpSp>
        <p:sp>
          <p:nvSpPr>
            <p:cNvPr id="10" name="Obdĺžnik 9"/>
            <p:cNvSpPr/>
            <p:nvPr/>
          </p:nvSpPr>
          <p:spPr>
            <a:xfrm>
              <a:off x="1571604" y="4500570"/>
              <a:ext cx="1071570" cy="2143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solidFill>
                  <a:schemeClr val="tx1"/>
                </a:solidFill>
              </a:endParaRPr>
            </a:p>
          </p:txBody>
        </p:sp>
        <p:sp>
          <p:nvSpPr>
            <p:cNvPr id="11" name="Obdĺžnik 10"/>
            <p:cNvSpPr/>
            <p:nvPr/>
          </p:nvSpPr>
          <p:spPr>
            <a:xfrm>
              <a:off x="1142976" y="5357826"/>
              <a:ext cx="1357322" cy="1428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solidFill>
                  <a:schemeClr val="tx1"/>
                </a:solidFill>
              </a:endParaRPr>
            </a:p>
          </p:txBody>
        </p:sp>
        <p:sp>
          <p:nvSpPr>
            <p:cNvPr id="12" name="Obdĺžnik 11"/>
            <p:cNvSpPr/>
            <p:nvPr/>
          </p:nvSpPr>
          <p:spPr>
            <a:xfrm>
              <a:off x="2928926" y="5429264"/>
              <a:ext cx="1071570" cy="2143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solidFill>
                  <a:schemeClr val="tx1"/>
                </a:solidFill>
              </a:endParaRPr>
            </a:p>
          </p:txBody>
        </p:sp>
      </p:grpSp>
      <p:sp>
        <p:nvSpPr>
          <p:cNvPr id="2" name="Nadpis 1"/>
          <p:cNvSpPr>
            <a:spLocks noGrp="1"/>
          </p:cNvSpPr>
          <p:nvPr>
            <p:ph type="title"/>
          </p:nvPr>
        </p:nvSpPr>
        <p:spPr/>
        <p:txBody>
          <a:bodyPr/>
          <a:lstStyle/>
          <a:p>
            <a:r>
              <a:rPr lang="sk-SK" b="1" dirty="0" smtClean="0">
                <a:latin typeface="Arial" pitchFamily="34" charset="0"/>
                <a:cs typeface="Arial" pitchFamily="34" charset="0"/>
              </a:rPr>
              <a:t>Grafická karta</a:t>
            </a:r>
            <a:endParaRPr lang="sk-SK" dirty="0">
              <a:latin typeface="Arial" pitchFamily="34" charset="0"/>
              <a:cs typeface="Arial" pitchFamily="34" charset="0"/>
            </a:endParaRPr>
          </a:p>
        </p:txBody>
      </p:sp>
      <p:sp>
        <p:nvSpPr>
          <p:cNvPr id="5" name="BlokTextu 4"/>
          <p:cNvSpPr txBox="1"/>
          <p:nvPr/>
        </p:nvSpPr>
        <p:spPr>
          <a:xfrm>
            <a:off x="357158" y="1714488"/>
            <a:ext cx="4929222" cy="3901068"/>
          </a:xfrm>
          <a:prstGeom prst="rect">
            <a:avLst/>
          </a:prstGeom>
          <a:noFill/>
        </p:spPr>
        <p:txBody>
          <a:bodyPr wrap="square" rtlCol="0">
            <a:spAutoFit/>
          </a:bodyPr>
          <a:lstStyle/>
          <a:p>
            <a:pPr lvl="0"/>
            <a:r>
              <a:rPr lang="sk-SK" dirty="0" smtClean="0">
                <a:latin typeface="Arial" pitchFamily="34" charset="0"/>
                <a:cs typeface="Arial" pitchFamily="34" charset="0"/>
              </a:rPr>
              <a:t>Výrazne ovplyvňuje výsledné zobrazenie na monitore.</a:t>
            </a:r>
          </a:p>
          <a:p>
            <a:pPr lvl="0">
              <a:buFont typeface="Arial" pitchFamily="34" charset="0"/>
              <a:buChar char="•"/>
            </a:pPr>
            <a:endParaRPr lang="sk-SK" sz="1050" dirty="0" smtClean="0">
              <a:latin typeface="Arial" pitchFamily="34" charset="0"/>
              <a:cs typeface="Arial" pitchFamily="34" charset="0"/>
            </a:endParaRPr>
          </a:p>
          <a:p>
            <a:pPr lvl="0"/>
            <a:r>
              <a:rPr lang="sk-SK" dirty="0" smtClean="0">
                <a:latin typeface="Arial" pitchFamily="34" charset="0"/>
                <a:cs typeface="Arial" pitchFamily="34" charset="0"/>
              </a:rPr>
              <a:t>Dôležité parametre:</a:t>
            </a:r>
          </a:p>
          <a:p>
            <a:pPr lvl="0">
              <a:buFont typeface="Arial" pitchFamily="34" charset="0"/>
              <a:buChar char="•"/>
            </a:pPr>
            <a:endParaRPr lang="sk-SK" sz="1050" dirty="0" smtClean="0">
              <a:latin typeface="Arial" pitchFamily="34" charset="0"/>
              <a:cs typeface="Arial" pitchFamily="34" charset="0"/>
            </a:endParaRPr>
          </a:p>
          <a:p>
            <a:pPr lvl="1"/>
            <a:r>
              <a:rPr lang="sk-SK" dirty="0" smtClean="0">
                <a:latin typeface="Arial" pitchFamily="34" charset="0"/>
                <a:cs typeface="Arial" pitchFamily="34" charset="0"/>
              </a:rPr>
              <a:t> a) </a:t>
            </a:r>
            <a:r>
              <a:rPr lang="sk-SK" b="1" i="1" dirty="0" smtClean="0">
                <a:latin typeface="Arial" pitchFamily="34" charset="0"/>
                <a:cs typeface="Arial" pitchFamily="34" charset="0"/>
              </a:rPr>
              <a:t>rozlíšenie</a:t>
            </a:r>
            <a:r>
              <a:rPr lang="sk-SK" dirty="0" smtClean="0">
                <a:latin typeface="Arial" pitchFamily="34" charset="0"/>
                <a:cs typeface="Arial" pitchFamily="34" charset="0"/>
              </a:rPr>
              <a:t> – počet bodov pri čo najväčšom počte farieb, čo je závislé</a:t>
            </a:r>
            <a:br>
              <a:rPr lang="sk-SK" dirty="0" smtClean="0">
                <a:latin typeface="Arial" pitchFamily="34" charset="0"/>
                <a:cs typeface="Arial" pitchFamily="34" charset="0"/>
              </a:rPr>
            </a:br>
            <a:r>
              <a:rPr lang="sk-SK" dirty="0" smtClean="0">
                <a:latin typeface="Arial" pitchFamily="34" charset="0"/>
                <a:cs typeface="Arial" pitchFamily="34" charset="0"/>
              </a:rPr>
              <a:t>na videopamäti grafickej karty </a:t>
            </a:r>
            <a:br>
              <a:rPr lang="sk-SK" dirty="0" smtClean="0">
                <a:latin typeface="Arial" pitchFamily="34" charset="0"/>
                <a:cs typeface="Arial" pitchFamily="34" charset="0"/>
              </a:rPr>
            </a:br>
            <a:r>
              <a:rPr lang="sk-SK" dirty="0" smtClean="0">
                <a:latin typeface="Arial" pitchFamily="34" charset="0"/>
                <a:cs typeface="Arial" pitchFamily="34" charset="0"/>
              </a:rPr>
              <a:t>(8 MB, 32 MB, 64 MB..)</a:t>
            </a:r>
          </a:p>
          <a:p>
            <a:pPr lvl="1"/>
            <a:endParaRPr lang="sk-SK" sz="1050" dirty="0" smtClean="0">
              <a:latin typeface="Arial" pitchFamily="34" charset="0"/>
              <a:cs typeface="Arial" pitchFamily="34" charset="0"/>
            </a:endParaRPr>
          </a:p>
          <a:p>
            <a:pPr lvl="1"/>
            <a:r>
              <a:rPr lang="sk-SK" dirty="0" smtClean="0">
                <a:latin typeface="Arial" pitchFamily="34" charset="0"/>
                <a:cs typeface="Arial" pitchFamily="34" charset="0"/>
              </a:rPr>
              <a:t> b) </a:t>
            </a:r>
            <a:r>
              <a:rPr lang="sk-SK" b="1" i="1" dirty="0" smtClean="0">
                <a:latin typeface="Arial" pitchFamily="34" charset="0"/>
                <a:cs typeface="Arial" pitchFamily="34" charset="0"/>
              </a:rPr>
              <a:t>obnovovacia frekvencia </a:t>
            </a:r>
            <a:r>
              <a:rPr lang="sk-SK" dirty="0" smtClean="0">
                <a:latin typeface="Arial" pitchFamily="34" charset="0"/>
                <a:cs typeface="Arial" pitchFamily="34" charset="0"/>
              </a:rPr>
              <a:t>– počet,</a:t>
            </a:r>
          </a:p>
          <a:p>
            <a:pPr lvl="1"/>
            <a:r>
              <a:rPr lang="sk-SK" dirty="0" smtClean="0">
                <a:latin typeface="Arial" pitchFamily="34" charset="0"/>
                <a:cs typeface="Arial" pitchFamily="34" charset="0"/>
              </a:rPr>
              <a:t>koľko krát sa daný obraz vykreslí na monitore za 1 sekundu.</a:t>
            </a:r>
          </a:p>
          <a:p>
            <a:r>
              <a:rPr lang="sk-SK" dirty="0" smtClean="0">
                <a:latin typeface="Arial" pitchFamily="34" charset="0"/>
                <a:cs typeface="Arial" pitchFamily="34" charset="0"/>
              </a:rPr>
              <a:t> </a:t>
            </a:r>
            <a:endParaRPr lang="sk-SK" sz="1050" dirty="0" smtClean="0">
              <a:latin typeface="Arial" pitchFamily="34" charset="0"/>
              <a:cs typeface="Arial" pitchFamily="34" charset="0"/>
            </a:endParaRPr>
          </a:p>
          <a:p>
            <a:endParaRPr lang="sk-SK" dirty="0">
              <a:latin typeface="Arial" pitchFamily="34" charset="0"/>
              <a:cs typeface="Arial" pitchFamily="34" charset="0"/>
            </a:endParaRPr>
          </a:p>
        </p:txBody>
      </p:sp>
      <p:pic>
        <p:nvPicPr>
          <p:cNvPr id="14" name="Picture 4" descr="http://t2.gstatic.com/images?q=tbn:ANd9GcT1edI9YmwLXXTUUo0POSiu_YG7FuATMBRtclaFS29rcJZKLUhpRVOHTi-Q2g">
            <a:hlinkClick r:id="rId4" action="ppaction://hlinksldjump"/>
          </p:cNvPr>
          <p:cNvPicPr>
            <a:picLocks noChangeAspect="1" noChangeArrowheads="1"/>
          </p:cNvPicPr>
          <p:nvPr/>
        </p:nvPicPr>
        <p:blipFill>
          <a:blip r:embed="rId5"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wheel(4)">
                                      <p:cBhvr>
                                        <p:cTn id="7" dur="2000"/>
                                        <p:tgtEl>
                                          <p:spTgt spid="38916"/>
                                        </p:tgtEl>
                                      </p:cBhvr>
                                    </p:animEffect>
                                  </p:childTnLst>
                                </p:cTn>
                              </p:par>
                              <p:par>
                                <p:cTn id="8" presetID="21"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heel(4)">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7"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0" fill="hold"/>
                                        <p:tgtEl>
                                          <p:spTgt spid="5"/>
                                        </p:tgtEl>
                                        <p:attrNameLst>
                                          <p:attrName>ppt_x</p:attrName>
                                        </p:attrNameLst>
                                      </p:cBhvr>
                                      <p:tavLst>
                                        <p:tav tm="0">
                                          <p:val>
                                            <p:strVal val="#ppt_x"/>
                                          </p:val>
                                        </p:tav>
                                        <p:tav tm="100000">
                                          <p:val>
                                            <p:strVal val="#ppt_x"/>
                                          </p:val>
                                        </p:tav>
                                      </p:tavLst>
                                    </p:anim>
                                    <p:anim calcmode="lin" valueType="num">
                                      <p:cBhvr additive="base">
                                        <p:cTn id="16"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http://www.zstravnik.cz/informatika/hardware/pocitac/pocitac_obrazky/21616112.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85720" y="3714752"/>
            <a:ext cx="3729121" cy="2649821"/>
          </a:xfrm>
          <a:prstGeom prst="rect">
            <a:avLst/>
          </a:prstGeom>
          <a:noFill/>
          <a:effectLst/>
        </p:spPr>
      </p:pic>
      <p:pic>
        <p:nvPicPr>
          <p:cNvPr id="39938" name="Picture 2" descr="http://koalazereeukalipt.files.wordpress.com/2010/11/sound_sound_card.jpg"/>
          <p:cNvPicPr>
            <a:picLocks noChangeAspect="1" noChangeArrowheads="1"/>
          </p:cNvPicPr>
          <p:nvPr/>
        </p:nvPicPr>
        <p:blipFill>
          <a:blip r:embed="rId3" cstate="print"/>
          <a:srcRect/>
          <a:stretch>
            <a:fillRect/>
          </a:stretch>
        </p:blipFill>
        <p:spPr bwMode="auto">
          <a:xfrm>
            <a:off x="4143372" y="2643182"/>
            <a:ext cx="4752973" cy="3548062"/>
          </a:xfrm>
          <a:prstGeom prst="rect">
            <a:avLst/>
          </a:prstGeom>
          <a:noFill/>
          <a:effectLst>
            <a:softEdge rad="63500"/>
          </a:effectLst>
        </p:spPr>
      </p:pic>
      <p:sp>
        <p:nvSpPr>
          <p:cNvPr id="2" name="Nadpis 1"/>
          <p:cNvSpPr>
            <a:spLocks noGrp="1"/>
          </p:cNvSpPr>
          <p:nvPr>
            <p:ph type="title"/>
          </p:nvPr>
        </p:nvSpPr>
        <p:spPr/>
        <p:txBody>
          <a:bodyPr>
            <a:normAutofit/>
          </a:bodyPr>
          <a:lstStyle/>
          <a:p>
            <a:r>
              <a:rPr lang="sk-SK" b="1" dirty="0" smtClean="0">
                <a:latin typeface="Arial" pitchFamily="34" charset="0"/>
                <a:cs typeface="Arial" pitchFamily="34" charset="0"/>
              </a:rPr>
              <a:t>Zvuková karta</a:t>
            </a:r>
            <a:endParaRPr lang="sk-SK" dirty="0">
              <a:latin typeface="Arial" pitchFamily="34" charset="0"/>
              <a:cs typeface="Arial" pitchFamily="34" charset="0"/>
            </a:endParaRPr>
          </a:p>
        </p:txBody>
      </p:sp>
      <p:sp>
        <p:nvSpPr>
          <p:cNvPr id="5" name="BlokTextu 4"/>
          <p:cNvSpPr txBox="1"/>
          <p:nvPr/>
        </p:nvSpPr>
        <p:spPr>
          <a:xfrm>
            <a:off x="357158" y="1714488"/>
            <a:ext cx="6215106" cy="2308324"/>
          </a:xfrm>
          <a:prstGeom prst="rect">
            <a:avLst/>
          </a:prstGeom>
          <a:noFill/>
        </p:spPr>
        <p:txBody>
          <a:bodyPr wrap="square" rtlCol="0">
            <a:spAutoFit/>
          </a:bodyPr>
          <a:lstStyle/>
          <a:p>
            <a:pPr lvl="0">
              <a:buFont typeface="Arial" pitchFamily="34" charset="0"/>
              <a:buChar char="•"/>
            </a:pPr>
            <a:r>
              <a:rPr lang="sk-SK" dirty="0" smtClean="0">
                <a:latin typeface="Arial" pitchFamily="34" charset="0"/>
                <a:cs typeface="Arial" pitchFamily="34" charset="0"/>
              </a:rPr>
              <a:t>  väčšinou je integrovaná priamo na matičnej doske,</a:t>
            </a:r>
          </a:p>
          <a:p>
            <a:pPr lvl="0">
              <a:buFont typeface="Arial" pitchFamily="34" charset="0"/>
              <a:buChar char="•"/>
            </a:pPr>
            <a:endParaRPr lang="sk-SK" dirty="0" smtClean="0">
              <a:latin typeface="Arial" pitchFamily="34" charset="0"/>
              <a:cs typeface="Arial" pitchFamily="34" charset="0"/>
            </a:endParaRPr>
          </a:p>
          <a:p>
            <a:pPr lvl="0">
              <a:buFont typeface="Arial" pitchFamily="34" charset="0"/>
              <a:buChar char="•"/>
            </a:pPr>
            <a:r>
              <a:rPr lang="sk-SK" dirty="0" smtClean="0">
                <a:latin typeface="Arial" pitchFamily="34" charset="0"/>
                <a:cs typeface="Arial" pitchFamily="34" charset="0"/>
              </a:rPr>
              <a:t>  je to prevodník analógového zvuku na digitálny a naopak,</a:t>
            </a:r>
          </a:p>
          <a:p>
            <a:pPr lvl="0">
              <a:buFont typeface="Arial" pitchFamily="34" charset="0"/>
              <a:buChar char="•"/>
            </a:pPr>
            <a:endParaRPr lang="sk-SK" dirty="0" smtClean="0">
              <a:latin typeface="Arial" pitchFamily="34" charset="0"/>
              <a:cs typeface="Arial" pitchFamily="34" charset="0"/>
            </a:endParaRPr>
          </a:p>
          <a:p>
            <a:pPr marL="174625" lvl="0" indent="-174625">
              <a:buFont typeface="Arial" pitchFamily="34" charset="0"/>
              <a:buChar char="•"/>
            </a:pPr>
            <a:r>
              <a:rPr lang="sk-SK" dirty="0" smtClean="0">
                <a:latin typeface="Arial" pitchFamily="34" charset="0"/>
                <a:cs typeface="Arial" pitchFamily="34" charset="0"/>
              </a:rPr>
              <a:t>na dosiahnutie vyššej kvality</a:t>
            </a:r>
            <a:br>
              <a:rPr lang="sk-SK" dirty="0" smtClean="0">
                <a:latin typeface="Arial" pitchFamily="34" charset="0"/>
                <a:cs typeface="Arial" pitchFamily="34" charset="0"/>
              </a:rPr>
            </a:br>
            <a:r>
              <a:rPr lang="sk-SK" dirty="0" smtClean="0">
                <a:latin typeface="Arial" pitchFamily="34" charset="0"/>
                <a:cs typeface="Arial" pitchFamily="34" charset="0"/>
              </a:rPr>
              <a:t>zvuku ako ja na matičnej doske,</a:t>
            </a:r>
            <a:br>
              <a:rPr lang="sk-SK" dirty="0" smtClean="0">
                <a:latin typeface="Arial" pitchFamily="34" charset="0"/>
                <a:cs typeface="Arial" pitchFamily="34" charset="0"/>
              </a:rPr>
            </a:br>
            <a:r>
              <a:rPr lang="sk-SK" dirty="0" smtClean="0">
                <a:latin typeface="Arial" pitchFamily="34" charset="0"/>
                <a:cs typeface="Arial" pitchFamily="34" charset="0"/>
              </a:rPr>
              <a:t>sa kupuje externá zvuková karta.</a:t>
            </a:r>
          </a:p>
          <a:p>
            <a:endParaRPr lang="sk-SK" dirty="0">
              <a:latin typeface="Arial" pitchFamily="34" charset="0"/>
              <a:cs typeface="Arial" pitchFamily="34" charset="0"/>
            </a:endParaRPr>
          </a:p>
        </p:txBody>
      </p:sp>
      <p:pic>
        <p:nvPicPr>
          <p:cNvPr id="7" name="Picture 4" descr="http://t2.gstatic.com/images?q=tbn:ANd9GcT1edI9YmwLXXTUUo0POSiu_YG7FuATMBRtclaFS29rcJZKLUhpRVOHTi-Q2g">
            <a:hlinkClick r:id="rId4" action="ppaction://hlinksldjump"/>
          </p:cNvPr>
          <p:cNvPicPr>
            <a:picLocks noChangeAspect="1" noChangeArrowheads="1"/>
          </p:cNvPicPr>
          <p:nvPr/>
        </p:nvPicPr>
        <p:blipFill>
          <a:blip r:embed="rId5"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wheel(4)">
                                      <p:cBhvr>
                                        <p:cTn id="7" dur="2000"/>
                                        <p:tgtEl>
                                          <p:spTgt spid="39940"/>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39938"/>
                                        </p:tgtEl>
                                        <p:attrNameLst>
                                          <p:attrName>style.visibility</p:attrName>
                                        </p:attrNameLst>
                                      </p:cBhvr>
                                      <p:to>
                                        <p:strVal val="visible"/>
                                      </p:to>
                                    </p:set>
                                    <p:animEffect transition="in" filter="wheel(4)">
                                      <p:cBhvr>
                                        <p:cTn id="18" dur="20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b="1" dirty="0" smtClean="0">
                <a:latin typeface="Arial" pitchFamily="34" charset="0"/>
                <a:cs typeface="Arial" pitchFamily="34" charset="0"/>
              </a:rPr>
              <a:t>Sieťová karta</a:t>
            </a:r>
            <a:endParaRPr lang="sk-SK" dirty="0">
              <a:latin typeface="Arial" pitchFamily="34" charset="0"/>
              <a:cs typeface="Arial" pitchFamily="34" charset="0"/>
            </a:endParaRPr>
          </a:p>
        </p:txBody>
      </p:sp>
      <p:sp>
        <p:nvSpPr>
          <p:cNvPr id="5" name="BlokTextu 4"/>
          <p:cNvSpPr txBox="1"/>
          <p:nvPr/>
        </p:nvSpPr>
        <p:spPr>
          <a:xfrm>
            <a:off x="1357290" y="1785926"/>
            <a:ext cx="6357982" cy="1200329"/>
          </a:xfrm>
          <a:prstGeom prst="rect">
            <a:avLst/>
          </a:prstGeom>
          <a:noFill/>
        </p:spPr>
        <p:txBody>
          <a:bodyPr wrap="square" rtlCol="0">
            <a:spAutoFit/>
          </a:bodyPr>
          <a:lstStyle/>
          <a:p>
            <a:pPr lvl="0" algn="just"/>
            <a:r>
              <a:rPr lang="sk-SK" dirty="0" smtClean="0">
                <a:latin typeface="Arial" pitchFamily="34" charset="0"/>
                <a:cs typeface="Arial" pitchFamily="34" charset="0"/>
              </a:rPr>
              <a:t>Umožní prepojenie počítačov do počítačovej siete a tým umožní zdieľanie dát a programov, tlačiarní, komunikáciu medzi obsluhou jednotlivých prepojených počítačov.</a:t>
            </a:r>
          </a:p>
          <a:p>
            <a:endParaRPr lang="sk-SK" dirty="0">
              <a:latin typeface="Arial" pitchFamily="34" charset="0"/>
              <a:cs typeface="Arial" pitchFamily="34" charset="0"/>
            </a:endParaRPr>
          </a:p>
        </p:txBody>
      </p:sp>
      <p:pic>
        <p:nvPicPr>
          <p:cNvPr id="40962" name="Picture 2" descr="http://www.swsd.sk/asus-pci-g31-pci-card-wi-fi-sietova-karta_i152909.jpg"/>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a:off x="214282" y="3357562"/>
            <a:ext cx="3333750" cy="3333750"/>
          </a:xfrm>
          <a:prstGeom prst="rect">
            <a:avLst/>
          </a:prstGeom>
          <a:noFill/>
          <a:ln>
            <a:noFill/>
          </a:ln>
        </p:spPr>
      </p:pic>
      <p:pic>
        <p:nvPicPr>
          <p:cNvPr id="40964" name="Picture 4" descr="http://www.hamashop.sk/fotky5173/fotos/00039700abb.jpg"/>
          <p:cNvPicPr>
            <a:picLocks noChangeAspect="1" noChangeArrowheads="1"/>
          </p:cNvPicPr>
          <p:nvPr/>
        </p:nvPicPr>
        <p:blipFill>
          <a:blip r:embed="rId3" cstate="print">
            <a:clrChange>
              <a:clrFrom>
                <a:srgbClr val="FFFFFF"/>
              </a:clrFrom>
              <a:clrTo>
                <a:srgbClr val="FFFFFF">
                  <a:alpha val="0"/>
                </a:srgbClr>
              </a:clrTo>
            </a:clrChange>
          </a:blip>
          <a:srcRect t="12857" b="14285"/>
          <a:stretch>
            <a:fillRect/>
          </a:stretch>
        </p:blipFill>
        <p:spPr bwMode="auto">
          <a:xfrm rot="817216">
            <a:off x="2167903" y="2715803"/>
            <a:ext cx="3333750" cy="2428892"/>
          </a:xfrm>
          <a:prstGeom prst="rect">
            <a:avLst/>
          </a:prstGeom>
          <a:noFill/>
        </p:spPr>
      </p:pic>
      <p:pic>
        <p:nvPicPr>
          <p:cNvPr id="40968" name="Picture 8" descr="http://www.chemnet.sk/pictures/galeria/gbsietovka.gif"/>
          <p:cNvPicPr>
            <a:picLocks noChangeAspect="1" noChangeArrowheads="1"/>
          </p:cNvPicPr>
          <p:nvPr/>
        </p:nvPicPr>
        <p:blipFill>
          <a:blip r:embed="rId4" cstate="print"/>
          <a:srcRect/>
          <a:stretch>
            <a:fillRect/>
          </a:stretch>
        </p:blipFill>
        <p:spPr bwMode="auto">
          <a:xfrm>
            <a:off x="4429124" y="3643314"/>
            <a:ext cx="4448173" cy="2264363"/>
          </a:xfrm>
          <a:prstGeom prst="rect">
            <a:avLst/>
          </a:prstGeom>
          <a:noFill/>
        </p:spPr>
      </p:pic>
      <p:pic>
        <p:nvPicPr>
          <p:cNvPr id="8" name="Picture 4" descr="http://t2.gstatic.com/images?q=tbn:ANd9GcT1edI9YmwLXXTUUo0POSiu_YG7FuATMBRtclaFS29rcJZKLUhpRVOHTi-Q2g">
            <a:hlinkClick r:id="rId5" action="ppaction://hlinksldjump"/>
          </p:cNvPr>
          <p:cNvPicPr>
            <a:picLocks noChangeAspect="1" noChangeArrowheads="1"/>
          </p:cNvPicPr>
          <p:nvPr/>
        </p:nvPicPr>
        <p:blipFill>
          <a:blip r:embed="rId6"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wheel(4)">
                                      <p:cBhvr>
                                        <p:cTn id="7" dur="2000"/>
                                        <p:tgtEl>
                                          <p:spTgt spid="40962"/>
                                        </p:tgtEl>
                                      </p:cBhvr>
                                    </p:animEffect>
                                  </p:childTnLst>
                                </p:cTn>
                              </p:par>
                              <p:par>
                                <p:cTn id="8" presetID="21" presetClass="entr" presetSubtype="4" fill="hold" nodeType="withEffect">
                                  <p:stCondLst>
                                    <p:cond delay="0"/>
                                  </p:stCondLst>
                                  <p:childTnLst>
                                    <p:set>
                                      <p:cBhvr>
                                        <p:cTn id="9" dur="1" fill="hold">
                                          <p:stCondLst>
                                            <p:cond delay="0"/>
                                          </p:stCondLst>
                                        </p:cTn>
                                        <p:tgtEl>
                                          <p:spTgt spid="40964"/>
                                        </p:tgtEl>
                                        <p:attrNameLst>
                                          <p:attrName>style.visibility</p:attrName>
                                        </p:attrNameLst>
                                      </p:cBhvr>
                                      <p:to>
                                        <p:strVal val="visible"/>
                                      </p:to>
                                    </p:set>
                                    <p:animEffect transition="in" filter="wheel(4)">
                                      <p:cBhvr>
                                        <p:cTn id="10" dur="2000"/>
                                        <p:tgtEl>
                                          <p:spTgt spid="40964"/>
                                        </p:tgtEl>
                                      </p:cBhvr>
                                    </p:animEffect>
                                  </p:childTnLst>
                                </p:cTn>
                              </p:par>
                              <p:par>
                                <p:cTn id="11" presetID="21" presetClass="entr" presetSubtype="4" fill="hold" nodeType="withEffect">
                                  <p:stCondLst>
                                    <p:cond delay="0"/>
                                  </p:stCondLst>
                                  <p:childTnLst>
                                    <p:set>
                                      <p:cBhvr>
                                        <p:cTn id="12" dur="1" fill="hold">
                                          <p:stCondLst>
                                            <p:cond delay="0"/>
                                          </p:stCondLst>
                                        </p:cTn>
                                        <p:tgtEl>
                                          <p:spTgt spid="40968"/>
                                        </p:tgtEl>
                                        <p:attrNameLst>
                                          <p:attrName>style.visibility</p:attrName>
                                        </p:attrNameLst>
                                      </p:cBhvr>
                                      <p:to>
                                        <p:strVal val="visible"/>
                                      </p:to>
                                    </p:set>
                                    <p:animEffect transition="in" filter="wheel(4)">
                                      <p:cBhvr>
                                        <p:cTn id="13" dur="2000"/>
                                        <p:tgtEl>
                                          <p:spTgt spid="40968"/>
                                        </p:tgtEl>
                                      </p:cBhvr>
                                    </p:animEffect>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0" fill="hold"/>
                                        <p:tgtEl>
                                          <p:spTgt spid="5"/>
                                        </p:tgtEl>
                                        <p:attrNameLst>
                                          <p:attrName>ppt_x</p:attrName>
                                        </p:attrNameLst>
                                      </p:cBhvr>
                                      <p:tavLst>
                                        <p:tav tm="0">
                                          <p:val>
                                            <p:strVal val="#ppt_x"/>
                                          </p:val>
                                        </p:tav>
                                        <p:tav tm="100000">
                                          <p:val>
                                            <p:strVal val="#ppt_x"/>
                                          </p:val>
                                        </p:tav>
                                      </p:tavLst>
                                    </p:anim>
                                    <p:anim calcmode="lin" valueType="num">
                                      <p:cBhvr additive="base">
                                        <p:cTn id="19"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www.sciencephoto.com/image/157137/large/C0094524-DVD_disc-SPL.jpg"/>
          <p:cNvPicPr>
            <a:picLocks noChangeAspect="1" noChangeArrowheads="1"/>
          </p:cNvPicPr>
          <p:nvPr/>
        </p:nvPicPr>
        <p:blipFill>
          <a:blip r:embed="rId2" cstate="print"/>
          <a:srcRect l="10623" t="39622" r="10764" b="5188"/>
          <a:stretch>
            <a:fillRect/>
          </a:stretch>
        </p:blipFill>
        <p:spPr bwMode="auto">
          <a:xfrm>
            <a:off x="5429256" y="3500438"/>
            <a:ext cx="2643206" cy="2786082"/>
          </a:xfrm>
          <a:prstGeom prst="rect">
            <a:avLst/>
          </a:prstGeom>
          <a:noFill/>
          <a:effectLst>
            <a:softEdge rad="317500"/>
          </a:effectLst>
        </p:spPr>
      </p:pic>
      <p:sp>
        <p:nvSpPr>
          <p:cNvPr id="2" name="Nadpis 1"/>
          <p:cNvSpPr>
            <a:spLocks noGrp="1"/>
          </p:cNvSpPr>
          <p:nvPr>
            <p:ph type="title"/>
          </p:nvPr>
        </p:nvSpPr>
        <p:spPr/>
        <p:txBody>
          <a:bodyPr>
            <a:normAutofit/>
          </a:bodyPr>
          <a:lstStyle/>
          <a:p>
            <a:r>
              <a:rPr lang="sk-SK" b="1" dirty="0" smtClean="0">
                <a:latin typeface="Arial" pitchFamily="34" charset="0"/>
                <a:cs typeface="Arial" pitchFamily="34" charset="0"/>
              </a:rPr>
              <a:t>CD/DVD ROM mechanika</a:t>
            </a:r>
            <a:endParaRPr lang="sk-SK" dirty="0">
              <a:latin typeface="Arial" pitchFamily="34" charset="0"/>
              <a:cs typeface="Arial" pitchFamily="34" charset="0"/>
            </a:endParaRPr>
          </a:p>
        </p:txBody>
      </p:sp>
      <p:sp>
        <p:nvSpPr>
          <p:cNvPr id="5" name="BlokTextu 4"/>
          <p:cNvSpPr txBox="1"/>
          <p:nvPr/>
        </p:nvSpPr>
        <p:spPr>
          <a:xfrm>
            <a:off x="571472" y="2214554"/>
            <a:ext cx="5214974" cy="3139321"/>
          </a:xfrm>
          <a:prstGeom prst="rect">
            <a:avLst/>
          </a:prstGeom>
          <a:noFill/>
        </p:spPr>
        <p:txBody>
          <a:bodyPr wrap="square" rtlCol="0">
            <a:spAutoFit/>
          </a:bodyPr>
          <a:lstStyle/>
          <a:p>
            <a:pPr marL="174625" lvl="0" indent="-174625">
              <a:buFont typeface="Arial" pitchFamily="34" charset="0"/>
              <a:buChar char="•"/>
            </a:pPr>
            <a:r>
              <a:rPr lang="sk-SK" dirty="0" smtClean="0">
                <a:latin typeface="Arial" pitchFamily="34" charset="0"/>
                <a:cs typeface="Arial" pitchFamily="34" charset="0"/>
              </a:rPr>
              <a:t>pracujú na princípe optickom, </a:t>
            </a:r>
            <a:br>
              <a:rPr lang="sk-SK" dirty="0" smtClean="0">
                <a:latin typeface="Arial" pitchFamily="34" charset="0"/>
                <a:cs typeface="Arial" pitchFamily="34" charset="0"/>
              </a:rPr>
            </a:br>
            <a:r>
              <a:rPr lang="sk-SK" dirty="0" smtClean="0">
                <a:latin typeface="Arial" pitchFamily="34" charset="0"/>
                <a:cs typeface="Arial" pitchFamily="34" charset="0"/>
              </a:rPr>
              <a:t>nie magnetickom ako disky,</a:t>
            </a:r>
          </a:p>
          <a:p>
            <a:pPr lvl="0">
              <a:buFont typeface="Arial" pitchFamily="34" charset="0"/>
              <a:buChar char="•"/>
            </a:pPr>
            <a:endParaRPr lang="sk-SK" dirty="0" smtClean="0">
              <a:latin typeface="Arial" pitchFamily="34" charset="0"/>
              <a:cs typeface="Arial" pitchFamily="34" charset="0"/>
            </a:endParaRPr>
          </a:p>
          <a:p>
            <a:pPr lvl="0"/>
            <a:endParaRPr lang="sk-SK" dirty="0" smtClean="0">
              <a:latin typeface="Arial" pitchFamily="34" charset="0"/>
              <a:cs typeface="Arial" pitchFamily="34" charset="0"/>
            </a:endParaRPr>
          </a:p>
          <a:p>
            <a:pPr marL="174625" lvl="0" indent="-174625">
              <a:buFont typeface="Arial" pitchFamily="34" charset="0"/>
              <a:buChar char="•"/>
            </a:pPr>
            <a:r>
              <a:rPr lang="sk-SK" dirty="0" smtClean="0">
                <a:latin typeface="Arial" pitchFamily="34" charset="0"/>
                <a:cs typeface="Arial" pitchFamily="34" charset="0"/>
              </a:rPr>
              <a:t>líšia sa prístupovou dobou a prenosovou rýchlosťou,</a:t>
            </a:r>
          </a:p>
          <a:p>
            <a:pPr lvl="0" algn="just">
              <a:buFont typeface="Arial" pitchFamily="34" charset="0"/>
              <a:buChar char="•"/>
            </a:pPr>
            <a:endParaRPr lang="sk-SK" dirty="0" smtClean="0">
              <a:latin typeface="Arial" pitchFamily="34" charset="0"/>
              <a:cs typeface="Arial" pitchFamily="34" charset="0"/>
            </a:endParaRPr>
          </a:p>
          <a:p>
            <a:pPr lvl="0" algn="just">
              <a:buFont typeface="Arial" pitchFamily="34" charset="0"/>
              <a:buChar char="•"/>
            </a:pPr>
            <a:endParaRPr lang="sk-SK" dirty="0" smtClean="0">
              <a:latin typeface="Arial" pitchFamily="34" charset="0"/>
              <a:cs typeface="Arial" pitchFamily="34" charset="0"/>
            </a:endParaRPr>
          </a:p>
          <a:p>
            <a:pPr marL="174625" lvl="0" indent="-174625">
              <a:buFont typeface="Arial" pitchFamily="34" charset="0"/>
              <a:buChar char="•"/>
            </a:pPr>
            <a:r>
              <a:rPr lang="sk-SK" dirty="0" smtClean="0">
                <a:latin typeface="Arial" pitchFamily="34" charset="0"/>
                <a:cs typeface="Arial" pitchFamily="34" charset="0"/>
              </a:rPr>
              <a:t>ich rýchlosť sa udáva v násobkoch rýchlosti prvej CD mechaniky (t.j. 150KB/s).</a:t>
            </a:r>
          </a:p>
          <a:p>
            <a:endParaRPr lang="sk-SK" dirty="0">
              <a:latin typeface="Arial" pitchFamily="34" charset="0"/>
              <a:cs typeface="Arial" pitchFamily="34" charset="0"/>
            </a:endParaRPr>
          </a:p>
        </p:txBody>
      </p:sp>
      <p:pic>
        <p:nvPicPr>
          <p:cNvPr id="36866" name="Picture 2" descr="http://www.obchodny-dom.sk/file.phtml/297997/katalog/lg_gp08nu20_big1.jpg"/>
          <p:cNvPicPr>
            <a:picLocks noChangeAspect="1" noChangeArrowheads="1"/>
          </p:cNvPicPr>
          <p:nvPr/>
        </p:nvPicPr>
        <p:blipFill>
          <a:blip r:embed="rId3" cstate="print"/>
          <a:srcRect/>
          <a:stretch>
            <a:fillRect/>
          </a:stretch>
        </p:blipFill>
        <p:spPr bwMode="auto">
          <a:xfrm rot="1199910">
            <a:off x="5046087" y="2226038"/>
            <a:ext cx="3871185" cy="2619475"/>
          </a:xfrm>
          <a:prstGeom prst="rect">
            <a:avLst/>
          </a:prstGeom>
          <a:noFill/>
          <a:effectLst>
            <a:softEdge rad="127000"/>
          </a:effectLst>
        </p:spPr>
      </p:pic>
      <p:pic>
        <p:nvPicPr>
          <p:cNvPr id="8" name="Picture 4" descr="http://t2.gstatic.com/images?q=tbn:ANd9GcT1edI9YmwLXXTUUo0POSiu_YG7FuATMBRtclaFS29rcJZKLUhpRVOHTi-Q2g">
            <a:hlinkClick r:id="rId4" action="ppaction://hlinksldjump"/>
          </p:cNvPr>
          <p:cNvPicPr>
            <a:picLocks noChangeAspect="1" noChangeArrowheads="1"/>
          </p:cNvPicPr>
          <p:nvPr/>
        </p:nvPicPr>
        <p:blipFill>
          <a:blip r:embed="rId5"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36866"/>
                                        </p:tgtEl>
                                        <p:attrNameLst>
                                          <p:attrName>style.visibility</p:attrName>
                                        </p:attrNameLst>
                                      </p:cBhvr>
                                      <p:to>
                                        <p:strVal val="visible"/>
                                      </p:to>
                                    </p:set>
                                    <p:animEffect transition="in" filter="wheel(4)">
                                      <p:cBhvr>
                                        <p:cTn id="12" dur="2000"/>
                                        <p:tgtEl>
                                          <p:spTgt spid="36866"/>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0" fill="hold"/>
                                        <p:tgtEl>
                                          <p:spTgt spid="5"/>
                                        </p:tgtEl>
                                        <p:attrNameLst>
                                          <p:attrName>ppt_x</p:attrName>
                                        </p:attrNameLst>
                                      </p:cBhvr>
                                      <p:tavLst>
                                        <p:tav tm="0">
                                          <p:val>
                                            <p:strVal val="#ppt_x"/>
                                          </p:val>
                                        </p:tav>
                                        <p:tav tm="100000">
                                          <p:val>
                                            <p:strVal val="#ppt_x"/>
                                          </p:val>
                                        </p:tav>
                                      </p:tavLst>
                                    </p:anim>
                                    <p:anim calcmode="lin" valueType="num">
                                      <p:cBhvr additive="base">
                                        <p:cTn id="1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lukasprelovsky.sk/wp-content/uploads/2009/08/burn-cds-dvds-hive.png"/>
          <p:cNvPicPr>
            <a:picLocks noChangeAspect="1" noChangeArrowheads="1"/>
          </p:cNvPicPr>
          <p:nvPr/>
        </p:nvPicPr>
        <p:blipFill>
          <a:blip r:embed="rId2" cstate="print"/>
          <a:srcRect/>
          <a:stretch>
            <a:fillRect/>
          </a:stretch>
        </p:blipFill>
        <p:spPr bwMode="auto">
          <a:xfrm rot="20953760">
            <a:off x="1232057" y="4491141"/>
            <a:ext cx="6931414" cy="1606777"/>
          </a:xfrm>
          <a:prstGeom prst="ellipse">
            <a:avLst/>
          </a:prstGeom>
          <a:noFill/>
          <a:effectLst>
            <a:softEdge rad="127000"/>
          </a:effectLst>
        </p:spPr>
      </p:pic>
      <p:sp>
        <p:nvSpPr>
          <p:cNvPr id="2" name="Nadpis 1"/>
          <p:cNvSpPr>
            <a:spLocks noGrp="1"/>
          </p:cNvSpPr>
          <p:nvPr>
            <p:ph type="title"/>
          </p:nvPr>
        </p:nvSpPr>
        <p:spPr/>
        <p:txBody>
          <a:bodyPr/>
          <a:lstStyle/>
          <a:p>
            <a:r>
              <a:rPr lang="sk-SK" dirty="0" smtClean="0">
                <a:latin typeface="Arial" pitchFamily="34" charset="0"/>
                <a:cs typeface="Arial" pitchFamily="34" charset="0"/>
              </a:rPr>
              <a:t>Pamäťové média CD/DVD</a:t>
            </a:r>
            <a:endParaRPr lang="sk-SK" dirty="0">
              <a:latin typeface="Arial" pitchFamily="34" charset="0"/>
              <a:cs typeface="Arial" pitchFamily="34" charset="0"/>
            </a:endParaRPr>
          </a:p>
        </p:txBody>
      </p:sp>
      <p:sp>
        <p:nvSpPr>
          <p:cNvPr id="5" name="BlokTextu 4"/>
          <p:cNvSpPr txBox="1"/>
          <p:nvPr/>
        </p:nvSpPr>
        <p:spPr>
          <a:xfrm>
            <a:off x="571472" y="1857364"/>
            <a:ext cx="7215238" cy="1200329"/>
          </a:xfrm>
          <a:prstGeom prst="rect">
            <a:avLst/>
          </a:prstGeom>
          <a:noFill/>
        </p:spPr>
        <p:txBody>
          <a:bodyPr wrap="square" rtlCol="0">
            <a:spAutoFit/>
          </a:bodyPr>
          <a:lstStyle/>
          <a:p>
            <a:r>
              <a:rPr lang="sk-SK" dirty="0" smtClean="0">
                <a:latin typeface="Arial" pitchFamily="34" charset="0"/>
                <a:cs typeface="Arial" pitchFamily="34" charset="0"/>
              </a:rPr>
              <a:t>Kapacity diskov:</a:t>
            </a:r>
          </a:p>
          <a:p>
            <a:r>
              <a:rPr lang="sk-SK" dirty="0" smtClean="0">
                <a:latin typeface="Arial" pitchFamily="34" charset="0"/>
                <a:cs typeface="Arial" pitchFamily="34" charset="0"/>
              </a:rPr>
              <a:t>	CD  	650 – 700 MB</a:t>
            </a:r>
          </a:p>
          <a:p>
            <a:r>
              <a:rPr lang="sk-SK" dirty="0" smtClean="0">
                <a:latin typeface="Arial" pitchFamily="34" charset="0"/>
                <a:cs typeface="Arial" pitchFamily="34" charset="0"/>
              </a:rPr>
              <a:t>	DVD	4,7 GB - 7,9 GB </a:t>
            </a:r>
          </a:p>
          <a:p>
            <a:r>
              <a:rPr lang="sk-SK" dirty="0" smtClean="0">
                <a:latin typeface="Arial" pitchFamily="34" charset="0"/>
                <a:cs typeface="Arial" pitchFamily="34" charset="0"/>
              </a:rPr>
              <a:t>		(pri viacvrstvových DVD sa kapacita znásobuje)</a:t>
            </a:r>
            <a:endParaRPr lang="sk-SK" dirty="0">
              <a:latin typeface="Arial" pitchFamily="34" charset="0"/>
              <a:cs typeface="Arial" pitchFamily="34" charset="0"/>
            </a:endParaRPr>
          </a:p>
        </p:txBody>
      </p:sp>
      <p:sp>
        <p:nvSpPr>
          <p:cNvPr id="6" name="BlokTextu 5"/>
          <p:cNvSpPr txBox="1"/>
          <p:nvPr/>
        </p:nvSpPr>
        <p:spPr>
          <a:xfrm>
            <a:off x="571472" y="3429000"/>
            <a:ext cx="7143800" cy="1200329"/>
          </a:xfrm>
          <a:prstGeom prst="rect">
            <a:avLst/>
          </a:prstGeom>
          <a:noFill/>
        </p:spPr>
        <p:txBody>
          <a:bodyPr wrap="square" rtlCol="0">
            <a:spAutoFit/>
          </a:bodyPr>
          <a:lstStyle/>
          <a:p>
            <a:pPr lvl="0"/>
            <a:r>
              <a:rPr lang="sk-SK" dirty="0" smtClean="0">
                <a:latin typeface="Arial" pitchFamily="34" charset="0"/>
                <a:cs typeface="Arial" pitchFamily="34" charset="0"/>
              </a:rPr>
              <a:t>Poznáme:</a:t>
            </a:r>
          </a:p>
          <a:p>
            <a:pPr lvl="0"/>
            <a:r>
              <a:rPr lang="sk-SK" dirty="0" smtClean="0">
                <a:latin typeface="Arial" pitchFamily="34" charset="0"/>
                <a:cs typeface="Arial" pitchFamily="34" charset="0"/>
              </a:rPr>
              <a:t>	CD/DVD-R – má možnosť jednorazového zápisu dát </a:t>
            </a:r>
          </a:p>
          <a:p>
            <a:pPr lvl="0"/>
            <a:r>
              <a:rPr lang="sk-SK" dirty="0" smtClean="0">
                <a:latin typeface="Arial" pitchFamily="34" charset="0"/>
                <a:cs typeface="Arial" pitchFamily="34" charset="0"/>
              </a:rPr>
              <a:t>	CD/DVD- RW – možnosť viacnásobného zápisu dát</a:t>
            </a:r>
          </a:p>
          <a:p>
            <a:endParaRPr lang="sk-SK" dirty="0">
              <a:latin typeface="Arial" pitchFamily="34" charset="0"/>
              <a:cs typeface="Arial" pitchFamily="34" charset="0"/>
            </a:endParaRPr>
          </a:p>
        </p:txBody>
      </p:sp>
      <p:pic>
        <p:nvPicPr>
          <p:cNvPr id="7" name="Picture 4" descr="http://t2.gstatic.com/images?q=tbn:ANd9GcT1edI9YmwLXXTUUo0POSiu_YG7FuATMBRtclaFS29rcJZKLUhpRVOHTi-Q2g">
            <a:hlinkClick r:id="rId3" action="ppaction://hlinksldjump"/>
          </p:cNvPr>
          <p:cNvPicPr>
            <a:picLocks noChangeAspect="1" noChangeArrowheads="1"/>
          </p:cNvPicPr>
          <p:nvPr/>
        </p:nvPicPr>
        <p:blipFill>
          <a:blip r:embed="rId4"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wheel(4)">
                                      <p:cBhvr>
                                        <p:cTn id="7" dur="2000"/>
                                        <p:tgtEl>
                                          <p:spTgt spid="37890"/>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0" fill="hold"/>
                                        <p:tgtEl>
                                          <p:spTgt spid="6"/>
                                        </p:tgtEl>
                                        <p:attrNameLst>
                                          <p:attrName>ppt_x</p:attrName>
                                        </p:attrNameLst>
                                      </p:cBhvr>
                                      <p:tavLst>
                                        <p:tav tm="0">
                                          <p:val>
                                            <p:strVal val="#ppt_x"/>
                                          </p:val>
                                        </p:tav>
                                        <p:tav tm="100000">
                                          <p:val>
                                            <p:strVal val="#ppt_x"/>
                                          </p:val>
                                        </p:tav>
                                      </p:tavLst>
                                    </p:anim>
                                    <p:anim calcmode="lin" valueType="num">
                                      <p:cBhvr additive="base">
                                        <p:cTn id="19"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smtClean="0">
                <a:latin typeface="Arial" pitchFamily="34" charset="0"/>
                <a:cs typeface="Arial" pitchFamily="34" charset="0"/>
              </a:rPr>
              <a:t>Skener</a:t>
            </a:r>
            <a:endParaRPr lang="sk-SK" dirty="0">
              <a:latin typeface="Arial" pitchFamily="34" charset="0"/>
              <a:cs typeface="Arial" pitchFamily="34" charset="0"/>
            </a:endParaRPr>
          </a:p>
        </p:txBody>
      </p:sp>
      <p:sp>
        <p:nvSpPr>
          <p:cNvPr id="5" name="BlokTextu 4"/>
          <p:cNvSpPr txBox="1"/>
          <p:nvPr/>
        </p:nvSpPr>
        <p:spPr>
          <a:xfrm>
            <a:off x="1714480" y="1785926"/>
            <a:ext cx="5929354" cy="2031325"/>
          </a:xfrm>
          <a:prstGeom prst="rect">
            <a:avLst/>
          </a:prstGeom>
          <a:noFill/>
        </p:spPr>
        <p:txBody>
          <a:bodyPr wrap="square" rtlCol="0">
            <a:spAutoFit/>
          </a:bodyPr>
          <a:lstStyle/>
          <a:p>
            <a:pPr marL="174625" lvl="0" indent="-174625" algn="just">
              <a:buFont typeface="Arial" pitchFamily="34" charset="0"/>
              <a:buChar char="•"/>
            </a:pPr>
            <a:r>
              <a:rPr lang="sk-SK" dirty="0" smtClean="0">
                <a:latin typeface="Arial" pitchFamily="34" charset="0"/>
                <a:cs typeface="Arial" pitchFamily="34" charset="0"/>
              </a:rPr>
              <a:t>Používa sa na snímanie obrázkov, fotografií alebo textu najčastejšie z papierovej predlohy do PC.</a:t>
            </a:r>
          </a:p>
          <a:p>
            <a:pPr lvl="0" algn="ctr"/>
            <a:endParaRPr lang="sk-SK" dirty="0" smtClean="0">
              <a:latin typeface="Arial" pitchFamily="34" charset="0"/>
              <a:cs typeface="Arial" pitchFamily="34" charset="0"/>
            </a:endParaRPr>
          </a:p>
          <a:p>
            <a:pPr lvl="0" algn="ctr"/>
            <a:endParaRPr lang="sk-SK" dirty="0" smtClean="0">
              <a:latin typeface="Arial" pitchFamily="34" charset="0"/>
              <a:cs typeface="Arial" pitchFamily="34" charset="0"/>
            </a:endParaRPr>
          </a:p>
          <a:p>
            <a:pPr marL="174625" indent="-174625">
              <a:buFont typeface="Arial" pitchFamily="34" charset="0"/>
              <a:buChar char="•"/>
            </a:pPr>
            <a:r>
              <a:rPr lang="sk-SK" b="1" i="1" dirty="0" smtClean="0">
                <a:latin typeface="Arial" pitchFamily="34" charset="0"/>
                <a:cs typeface="Arial" pitchFamily="34" charset="0"/>
              </a:rPr>
              <a:t>Rozlíšenie skeneru</a:t>
            </a:r>
            <a:r>
              <a:rPr lang="sk-SK" dirty="0" smtClean="0">
                <a:latin typeface="Arial" pitchFamily="34" charset="0"/>
                <a:cs typeface="Arial" pitchFamily="34" charset="0"/>
              </a:rPr>
              <a:t> sa udáva v DPI (</a:t>
            </a:r>
            <a:r>
              <a:rPr lang="sk-SK" dirty="0" err="1" smtClean="0">
                <a:latin typeface="Arial" pitchFamily="34" charset="0"/>
                <a:cs typeface="Arial" pitchFamily="34" charset="0"/>
              </a:rPr>
              <a:t>dots</a:t>
            </a:r>
            <a:r>
              <a:rPr lang="sk-SK" dirty="0" smtClean="0">
                <a:latin typeface="Arial" pitchFamily="34" charset="0"/>
                <a:cs typeface="Arial" pitchFamily="34" charset="0"/>
              </a:rPr>
              <a:t> per </a:t>
            </a:r>
            <a:r>
              <a:rPr lang="sk-SK" dirty="0" err="1" smtClean="0">
                <a:latin typeface="Arial" pitchFamily="34" charset="0"/>
                <a:cs typeface="Arial" pitchFamily="34" charset="0"/>
              </a:rPr>
              <a:t>Inch</a:t>
            </a:r>
            <a:r>
              <a:rPr lang="sk-SK" dirty="0" smtClean="0">
                <a:latin typeface="Arial" pitchFamily="34" charset="0"/>
                <a:cs typeface="Arial" pitchFamily="34" charset="0"/>
              </a:rPr>
              <a:t> ) –</a:t>
            </a:r>
          </a:p>
          <a:p>
            <a:pPr marL="174625" indent="-174625"/>
            <a:r>
              <a:rPr lang="sk-SK" dirty="0" smtClean="0">
                <a:latin typeface="Arial" pitchFamily="34" charset="0"/>
                <a:cs typeface="Arial" pitchFamily="34" charset="0"/>
              </a:rPr>
              <a:t>   určuje rozlišovaciu schopnosť zariadenia, t.j. koľko                  bodov je použitých na šírku palca (2,54 cm).</a:t>
            </a:r>
            <a:endParaRPr lang="sk-SK" dirty="0">
              <a:latin typeface="Arial" pitchFamily="34" charset="0"/>
              <a:cs typeface="Arial" pitchFamily="34" charset="0"/>
            </a:endParaRPr>
          </a:p>
        </p:txBody>
      </p:sp>
      <p:pic>
        <p:nvPicPr>
          <p:cNvPr id="49154" name="Picture 2" descr="http://www.zsmladsahy.edu.sk/pic/scann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143504" y="4000504"/>
            <a:ext cx="3581380" cy="2399949"/>
          </a:xfrm>
          <a:prstGeom prst="rect">
            <a:avLst/>
          </a:prstGeom>
          <a:noFill/>
        </p:spPr>
      </p:pic>
      <p:pic>
        <p:nvPicPr>
          <p:cNvPr id="6" name="Picture 4" descr="http://t2.gstatic.com/images?q=tbn:ANd9GcT1edI9YmwLXXTUUo0POSiu_YG7FuATMBRtclaFS29rcJZKLUhpRVOHTi-Q2g">
            <a:hlinkClick r:id="rId3" action="ppaction://hlinksldjump"/>
          </p:cNvPr>
          <p:cNvPicPr>
            <a:picLocks noChangeAspect="1" noChangeArrowheads="1"/>
          </p:cNvPicPr>
          <p:nvPr/>
        </p:nvPicPr>
        <p:blipFill>
          <a:blip r:embed="rId4"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wheel(4)">
                                      <p:cBhvr>
                                        <p:cTn id="7" dur="2000"/>
                                        <p:tgtEl>
                                          <p:spTgt spid="49154"/>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lstStyle/>
          <a:p>
            <a:pPr algn="ctr"/>
            <a:r>
              <a:rPr lang="sk-SK" sz="4400" dirty="0" smtClean="0">
                <a:latin typeface="Arial" pitchFamily="34" charset="0"/>
                <a:cs typeface="Arial" pitchFamily="34" charset="0"/>
              </a:rPr>
              <a:t>Hardvér</a:t>
            </a:r>
            <a:endParaRPr lang="sk-SK" sz="4400" dirty="0">
              <a:latin typeface="Arial" pitchFamily="34" charset="0"/>
              <a:cs typeface="Arial" pitchFamily="34" charset="0"/>
            </a:endParaRPr>
          </a:p>
        </p:txBody>
      </p:sp>
      <p:sp>
        <p:nvSpPr>
          <p:cNvPr id="3" name="Zástupný symbol textu 2"/>
          <p:cNvSpPr>
            <a:spLocks noGrp="1"/>
          </p:cNvSpPr>
          <p:nvPr>
            <p:ph type="body" sz="half" idx="3"/>
          </p:nvPr>
        </p:nvSpPr>
        <p:spPr/>
        <p:txBody>
          <a:bodyPr/>
          <a:lstStyle/>
          <a:p>
            <a:pPr algn="ctr"/>
            <a:r>
              <a:rPr lang="sk-SK" sz="4400" dirty="0" smtClean="0">
                <a:solidFill>
                  <a:srgbClr val="FFFFFF"/>
                </a:solidFill>
                <a:latin typeface="Arial" pitchFamily="34" charset="0"/>
                <a:cs typeface="Arial" pitchFamily="34" charset="0"/>
              </a:rPr>
              <a:t>Softvér</a:t>
            </a:r>
          </a:p>
        </p:txBody>
      </p:sp>
      <p:sp>
        <p:nvSpPr>
          <p:cNvPr id="5" name="Zástupný symbol obsahu 4"/>
          <p:cNvSpPr>
            <a:spLocks noGrp="1"/>
          </p:cNvSpPr>
          <p:nvPr>
            <p:ph sz="quarter" idx="2"/>
          </p:nvPr>
        </p:nvSpPr>
        <p:spPr/>
        <p:txBody>
          <a:bodyPr>
            <a:normAutofit/>
          </a:bodyPr>
          <a:lstStyle/>
          <a:p>
            <a:pPr lvl="0" algn="ctr">
              <a:buNone/>
            </a:pPr>
            <a:r>
              <a:rPr lang="sk-SK" sz="2800" b="1" dirty="0" smtClean="0">
                <a:latin typeface="Bookman Old Style" pitchFamily="18" charset="0"/>
                <a:cs typeface="Arial" pitchFamily="34" charset="0"/>
              </a:rPr>
              <a:t>technické</a:t>
            </a:r>
            <a:r>
              <a:rPr lang="sk-SK" sz="2800" dirty="0" smtClean="0">
                <a:latin typeface="Bookman Old Style" pitchFamily="18" charset="0"/>
                <a:cs typeface="Arial" pitchFamily="34" charset="0"/>
              </a:rPr>
              <a:t> </a:t>
            </a:r>
            <a:r>
              <a:rPr lang="sk-SK" sz="2800" b="1" dirty="0" smtClean="0">
                <a:latin typeface="Bookman Old Style" pitchFamily="18" charset="0"/>
                <a:cs typeface="Arial" pitchFamily="34" charset="0"/>
              </a:rPr>
              <a:t>vybavenie</a:t>
            </a:r>
          </a:p>
          <a:p>
            <a:pPr lvl="0" algn="ctr">
              <a:buNone/>
            </a:pPr>
            <a:endParaRPr lang="sk-SK" sz="3200" b="1" dirty="0" smtClean="0">
              <a:latin typeface="Bookman Old Style" pitchFamily="18" charset="0"/>
              <a:cs typeface="Arial" pitchFamily="34" charset="0"/>
            </a:endParaRPr>
          </a:p>
          <a:p>
            <a:pPr lvl="0" algn="ctr">
              <a:buNone/>
            </a:pPr>
            <a:r>
              <a:rPr lang="sk-SK" sz="2800" dirty="0" smtClean="0">
                <a:latin typeface="Bookman Old Style" pitchFamily="18" charset="0"/>
                <a:cs typeface="Arial" pitchFamily="34" charset="0"/>
              </a:rPr>
              <a:t>počítač  samotný a jeho príslušenstvo (hmatateľné)</a:t>
            </a:r>
          </a:p>
          <a:p>
            <a:endParaRPr lang="sk-SK" sz="3200" dirty="0">
              <a:latin typeface="Bookman Old Style" pitchFamily="18" charset="0"/>
              <a:cs typeface="Arial" pitchFamily="34" charset="0"/>
            </a:endParaRPr>
          </a:p>
        </p:txBody>
      </p:sp>
      <p:sp>
        <p:nvSpPr>
          <p:cNvPr id="6" name="Zástupný symbol obsahu 5"/>
          <p:cNvSpPr>
            <a:spLocks noGrp="1"/>
          </p:cNvSpPr>
          <p:nvPr>
            <p:ph sz="quarter" idx="4"/>
          </p:nvPr>
        </p:nvSpPr>
        <p:spPr>
          <a:xfrm>
            <a:off x="4716016" y="2357430"/>
            <a:ext cx="4248472" cy="3822192"/>
          </a:xfrm>
        </p:spPr>
        <p:txBody>
          <a:bodyPr>
            <a:normAutofit/>
          </a:bodyPr>
          <a:lstStyle/>
          <a:p>
            <a:pPr algn="ctr">
              <a:buNone/>
            </a:pPr>
            <a:r>
              <a:rPr lang="sk-SK" sz="2800" b="1" dirty="0" smtClean="0">
                <a:latin typeface="Bookman Old Style" pitchFamily="18" charset="0"/>
                <a:cs typeface="Arial" pitchFamily="34" charset="0"/>
              </a:rPr>
              <a:t>programové vybavenie</a:t>
            </a:r>
            <a:r>
              <a:rPr lang="sk-SK" sz="3200" b="1" dirty="0" smtClean="0">
                <a:latin typeface="Bookman Old Style" pitchFamily="18" charset="0"/>
                <a:cs typeface="Arial" pitchFamily="34" charset="0"/>
              </a:rPr>
              <a:t> </a:t>
            </a:r>
          </a:p>
          <a:p>
            <a:pPr algn="ctr">
              <a:buNone/>
            </a:pPr>
            <a:endParaRPr lang="sk-SK" sz="2800" b="1" dirty="0" smtClean="0">
              <a:latin typeface="Bookman Old Style" pitchFamily="18" charset="0"/>
              <a:cs typeface="Arial" pitchFamily="34" charset="0"/>
            </a:endParaRPr>
          </a:p>
          <a:p>
            <a:pPr algn="ctr">
              <a:buNone/>
            </a:pPr>
            <a:r>
              <a:rPr lang="sk-SK" sz="2800" dirty="0" smtClean="0">
                <a:latin typeface="Bookman Old Style" pitchFamily="18" charset="0"/>
                <a:cs typeface="Arial" pitchFamily="34" charset="0"/>
              </a:rPr>
              <a:t>duševná hodnota vytvorená tvorivou prácou programátora (nehmatateľné)</a:t>
            </a:r>
          </a:p>
        </p:txBody>
      </p:sp>
      <p:sp>
        <p:nvSpPr>
          <p:cNvPr id="7" name="Nadpis 6"/>
          <p:cNvSpPr>
            <a:spLocks noGrp="1"/>
          </p:cNvSpPr>
          <p:nvPr>
            <p:ph type="title"/>
          </p:nvPr>
        </p:nvSpPr>
        <p:spPr/>
        <p:txBody>
          <a:bodyPr/>
          <a:lstStyle/>
          <a:p>
            <a:r>
              <a:rPr lang="sk-SK" b="1" dirty="0" smtClean="0">
                <a:latin typeface="Bookman Old Style" pitchFamily="18" charset="0"/>
                <a:cs typeface="Arial" pitchFamily="34" charset="0"/>
              </a:rPr>
              <a:t>Základné delenie</a:t>
            </a:r>
            <a:endParaRPr lang="sk-SK" b="1" dirty="0">
              <a:latin typeface="Bookman Old Style" pitchFamily="18" charset="0"/>
              <a:cs typeface="Arial" pitchFamily="34" charset="0"/>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4)">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 calcmode="lin" valueType="num">
                                      <p:cBhvr additive="base">
                                        <p:cTn id="18"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heel(4)">
                                      <p:cBhvr>
                                        <p:cTn id="24" dur="20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 calcmode="lin" valueType="num">
                                      <p:cBhvr additive="base">
                                        <p:cTn id="29"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7" presetClass="entr" presetSubtype="4"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 calcmode="lin" valueType="num">
                                      <p:cBhvr additive="base">
                                        <p:cTn id="35"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5" grpId="0" build="p"/>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smtClean="0">
                <a:latin typeface="Arial" pitchFamily="34" charset="0"/>
                <a:cs typeface="Arial" pitchFamily="34" charset="0"/>
              </a:rPr>
              <a:t>Tablet</a:t>
            </a:r>
            <a:endParaRPr lang="sk-SK" dirty="0">
              <a:latin typeface="Arial" pitchFamily="34" charset="0"/>
              <a:cs typeface="Arial" pitchFamily="34" charset="0"/>
            </a:endParaRPr>
          </a:p>
        </p:txBody>
      </p:sp>
      <p:sp>
        <p:nvSpPr>
          <p:cNvPr id="5" name="BlokTextu 4"/>
          <p:cNvSpPr txBox="1"/>
          <p:nvPr/>
        </p:nvSpPr>
        <p:spPr>
          <a:xfrm>
            <a:off x="892943" y="2000240"/>
            <a:ext cx="7358114" cy="2031325"/>
          </a:xfrm>
          <a:prstGeom prst="rect">
            <a:avLst/>
          </a:prstGeom>
          <a:noFill/>
        </p:spPr>
        <p:txBody>
          <a:bodyPr wrap="square" rtlCol="0">
            <a:spAutoFit/>
          </a:bodyPr>
          <a:lstStyle/>
          <a:p>
            <a:pPr marL="174625" lvl="0" indent="-174625" algn="just">
              <a:buFont typeface="Arial" pitchFamily="34" charset="0"/>
              <a:buChar char="•"/>
            </a:pPr>
            <a:r>
              <a:rPr lang="sk-SK" dirty="0" smtClean="0">
                <a:latin typeface="Arial" pitchFamily="34" charset="0"/>
                <a:cs typeface="Arial" pitchFamily="34" charset="0"/>
              </a:rPr>
              <a:t>polohovacie zariadenie zložené z pevnej snímacej podložky, ktorá prenáša pohyb zariadenia tvaru pera alebo myši do počítača. </a:t>
            </a:r>
          </a:p>
          <a:p>
            <a:pPr lvl="0"/>
            <a:endParaRPr lang="sk-SK" dirty="0" smtClean="0">
              <a:latin typeface="Arial" pitchFamily="34" charset="0"/>
              <a:cs typeface="Arial" pitchFamily="34" charset="0"/>
            </a:endParaRPr>
          </a:p>
          <a:p>
            <a:pPr lvl="0"/>
            <a:endParaRPr lang="sk-SK" dirty="0" smtClean="0">
              <a:latin typeface="Arial" pitchFamily="34" charset="0"/>
              <a:cs typeface="Arial" pitchFamily="34" charset="0"/>
            </a:endParaRPr>
          </a:p>
          <a:p>
            <a:pPr marL="174625" lvl="0" indent="-174625" algn="just">
              <a:buFont typeface="Arial" pitchFamily="34" charset="0"/>
              <a:buChar char="•"/>
            </a:pPr>
            <a:r>
              <a:rPr lang="sk-SK" dirty="0" err="1" smtClean="0">
                <a:latin typeface="Arial" pitchFamily="34" charset="0"/>
                <a:cs typeface="Arial" pitchFamily="34" charset="0"/>
              </a:rPr>
              <a:t>tablet</a:t>
            </a:r>
            <a:r>
              <a:rPr lang="sk-SK" dirty="0" smtClean="0">
                <a:latin typeface="Arial" pitchFamily="34" charset="0"/>
                <a:cs typeface="Arial" pitchFamily="34" charset="0"/>
              </a:rPr>
              <a:t> sa využíva v projektantských (CAD) alebo grafických programoch, na presnejšie a pohodlnejšie kreslenie ako myšou.</a:t>
            </a:r>
          </a:p>
          <a:p>
            <a:endParaRPr lang="sk-SK" dirty="0">
              <a:latin typeface="Arial" pitchFamily="34" charset="0"/>
              <a:cs typeface="Arial" pitchFamily="34" charset="0"/>
            </a:endParaRPr>
          </a:p>
        </p:txBody>
      </p:sp>
      <p:pic>
        <p:nvPicPr>
          <p:cNvPr id="51202" name="Picture 2" descr="http://www.2hheran.cz/fotocache/bigorig/tablet5.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143504" y="3929066"/>
            <a:ext cx="3357556" cy="2581588"/>
          </a:xfrm>
          <a:prstGeom prst="rect">
            <a:avLst/>
          </a:prstGeom>
          <a:noFill/>
        </p:spPr>
      </p:pic>
      <p:pic>
        <p:nvPicPr>
          <p:cNvPr id="6" name="Picture 4" descr="http://t2.gstatic.com/images?q=tbn:ANd9GcT1edI9YmwLXXTUUo0POSiu_YG7FuATMBRtclaFS29rcJZKLUhpRVOHTi-Q2g">
            <a:hlinkClick r:id="rId3" action="ppaction://hlinksldjump"/>
          </p:cNvPr>
          <p:cNvPicPr>
            <a:picLocks noChangeAspect="1" noChangeArrowheads="1"/>
          </p:cNvPicPr>
          <p:nvPr/>
        </p:nvPicPr>
        <p:blipFill>
          <a:blip r:embed="rId4"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wheel(4)">
                                      <p:cBhvr>
                                        <p:cTn id="7" dur="2000"/>
                                        <p:tgtEl>
                                          <p:spTgt spid="5120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b="1" dirty="0" smtClean="0">
                <a:latin typeface="Arial" pitchFamily="34" charset="0"/>
                <a:cs typeface="Arial" pitchFamily="34" charset="0"/>
              </a:rPr>
              <a:t>Tlačiareň</a:t>
            </a:r>
            <a:endParaRPr lang="sk-SK" dirty="0">
              <a:latin typeface="Arial" pitchFamily="34" charset="0"/>
              <a:cs typeface="Arial" pitchFamily="34" charset="0"/>
            </a:endParaRPr>
          </a:p>
        </p:txBody>
      </p:sp>
      <p:sp>
        <p:nvSpPr>
          <p:cNvPr id="5" name="BlokTextu 4"/>
          <p:cNvSpPr txBox="1"/>
          <p:nvPr/>
        </p:nvSpPr>
        <p:spPr>
          <a:xfrm>
            <a:off x="928662" y="1928802"/>
            <a:ext cx="5857916" cy="2585323"/>
          </a:xfrm>
          <a:prstGeom prst="rect">
            <a:avLst/>
          </a:prstGeom>
          <a:noFill/>
        </p:spPr>
        <p:txBody>
          <a:bodyPr wrap="square" rtlCol="0">
            <a:spAutoFit/>
          </a:bodyPr>
          <a:lstStyle/>
          <a:p>
            <a:pPr lvl="0">
              <a:buFont typeface="Arial" pitchFamily="34" charset="0"/>
              <a:buChar char="•"/>
            </a:pPr>
            <a:r>
              <a:rPr lang="sk-SK" dirty="0" smtClean="0">
                <a:latin typeface="Arial" pitchFamily="34" charset="0"/>
                <a:cs typeface="Arial" pitchFamily="34" charset="0"/>
              </a:rPr>
              <a:t>  slúži na tlač dokumentov,</a:t>
            </a:r>
          </a:p>
          <a:p>
            <a:pPr lvl="0">
              <a:buFont typeface="Arial" pitchFamily="34" charset="0"/>
              <a:buChar char="•"/>
            </a:pPr>
            <a:endParaRPr lang="sk-SK" dirty="0" smtClean="0">
              <a:latin typeface="Arial" pitchFamily="34" charset="0"/>
              <a:cs typeface="Arial" pitchFamily="34" charset="0"/>
            </a:endParaRPr>
          </a:p>
          <a:p>
            <a:pPr lvl="0">
              <a:buFont typeface="Arial" pitchFamily="34" charset="0"/>
              <a:buChar char="•"/>
            </a:pPr>
            <a:r>
              <a:rPr lang="sk-SK" dirty="0" smtClean="0">
                <a:latin typeface="Arial" pitchFamily="34" charset="0"/>
                <a:cs typeface="Arial" pitchFamily="34" charset="0"/>
              </a:rPr>
              <a:t>  spolu s ňou sa dodáva program Ovládač – riadi tlač,</a:t>
            </a:r>
          </a:p>
          <a:p>
            <a:pPr lvl="0">
              <a:buFont typeface="Arial" pitchFamily="34" charset="0"/>
              <a:buChar char="•"/>
            </a:pPr>
            <a:endParaRPr lang="sk-SK" dirty="0" smtClean="0">
              <a:latin typeface="Arial" pitchFamily="34" charset="0"/>
              <a:cs typeface="Arial" pitchFamily="34" charset="0"/>
            </a:endParaRPr>
          </a:p>
          <a:p>
            <a:pPr marL="174625" lvl="0" indent="-174625">
              <a:buFont typeface="Arial" pitchFamily="34" charset="0"/>
              <a:buChar char="•"/>
            </a:pPr>
            <a:r>
              <a:rPr lang="sk-SK" dirty="0" smtClean="0">
                <a:latin typeface="Arial" pitchFamily="34" charset="0"/>
                <a:cs typeface="Arial" pitchFamily="34" charset="0"/>
              </a:rPr>
              <a:t> poznáme: </a:t>
            </a:r>
          </a:p>
          <a:p>
            <a:pPr lvl="2">
              <a:buSzPct val="80000"/>
              <a:buFont typeface="Wingdings" pitchFamily="2" charset="2"/>
              <a:buChar char=""/>
            </a:pPr>
            <a:r>
              <a:rPr lang="sk-SK" dirty="0" smtClean="0">
                <a:latin typeface="Arial" pitchFamily="34" charset="0"/>
                <a:cs typeface="Arial" pitchFamily="34" charset="0"/>
              </a:rPr>
              <a:t> </a:t>
            </a:r>
            <a:r>
              <a:rPr lang="sk-SK" i="1" dirty="0" smtClean="0">
                <a:latin typeface="Arial" pitchFamily="34" charset="0"/>
                <a:cs typeface="Arial" pitchFamily="34" charset="0"/>
              </a:rPr>
              <a:t>ihličkové</a:t>
            </a:r>
          </a:p>
          <a:p>
            <a:pPr lvl="2">
              <a:buSzPct val="80000"/>
              <a:buFont typeface="Wingdings" pitchFamily="2" charset="2"/>
              <a:buChar char=""/>
            </a:pPr>
            <a:r>
              <a:rPr lang="sk-SK" dirty="0" smtClean="0">
                <a:latin typeface="Arial" pitchFamily="34" charset="0"/>
                <a:cs typeface="Arial" pitchFamily="34" charset="0"/>
              </a:rPr>
              <a:t> </a:t>
            </a:r>
            <a:r>
              <a:rPr lang="sk-SK" i="1" dirty="0" smtClean="0">
                <a:latin typeface="Arial" pitchFamily="34" charset="0"/>
                <a:cs typeface="Arial" pitchFamily="34" charset="0"/>
              </a:rPr>
              <a:t>atramentové </a:t>
            </a:r>
          </a:p>
          <a:p>
            <a:pPr lvl="2">
              <a:buSzPct val="80000"/>
              <a:buFont typeface="Wingdings" pitchFamily="2" charset="2"/>
              <a:buChar char=""/>
            </a:pPr>
            <a:r>
              <a:rPr lang="sk-SK" i="1" dirty="0" smtClean="0">
                <a:latin typeface="Arial" pitchFamily="34" charset="0"/>
                <a:cs typeface="Arial" pitchFamily="34" charset="0"/>
              </a:rPr>
              <a:t> laserové </a:t>
            </a:r>
            <a:endParaRPr lang="sk-SK" dirty="0" smtClean="0">
              <a:latin typeface="Arial" pitchFamily="34" charset="0"/>
              <a:cs typeface="Arial" pitchFamily="34" charset="0"/>
            </a:endParaRPr>
          </a:p>
          <a:p>
            <a:endParaRPr lang="sk-SK" dirty="0">
              <a:latin typeface="Arial" pitchFamily="34" charset="0"/>
              <a:cs typeface="Arial" pitchFamily="34" charset="0"/>
            </a:endParaRPr>
          </a:p>
        </p:txBody>
      </p:sp>
      <p:pic>
        <p:nvPicPr>
          <p:cNvPr id="41986" name="Picture 2" descr="http://www.top-bazar.sk/foto/1526040503-multifunkcna-tlaciaren-canon-mp140-len-za-19-9.jpg"/>
          <p:cNvPicPr>
            <a:picLocks noChangeAspect="1" noChangeArrowheads="1"/>
          </p:cNvPicPr>
          <p:nvPr/>
        </p:nvPicPr>
        <p:blipFill>
          <a:blip r:embed="rId2" cstate="print"/>
          <a:srcRect/>
          <a:stretch>
            <a:fillRect/>
          </a:stretch>
        </p:blipFill>
        <p:spPr bwMode="auto">
          <a:xfrm>
            <a:off x="3643306" y="2786058"/>
            <a:ext cx="4762500" cy="3571875"/>
          </a:xfrm>
          <a:prstGeom prst="rect">
            <a:avLst/>
          </a:prstGeom>
          <a:noFill/>
          <a:effectLst>
            <a:softEdge rad="317500"/>
          </a:effectLst>
        </p:spPr>
      </p:pic>
      <p:pic>
        <p:nvPicPr>
          <p:cNvPr id="6" name="Picture 4" descr="http://t2.gstatic.com/images?q=tbn:ANd9GcT1edI9YmwLXXTUUo0POSiu_YG7FuATMBRtclaFS29rcJZKLUhpRVOHTi-Q2g">
            <a:hlinkClick r:id="rId3" action="ppaction://hlinksldjump"/>
          </p:cNvPr>
          <p:cNvPicPr>
            <a:picLocks noChangeAspect="1" noChangeArrowheads="1"/>
          </p:cNvPicPr>
          <p:nvPr/>
        </p:nvPicPr>
        <p:blipFill>
          <a:blip r:embed="rId4"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wheel(4)">
                                      <p:cBhvr>
                                        <p:cTn id="7" dur="2000"/>
                                        <p:tgtEl>
                                          <p:spTgt spid="41986"/>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latin typeface="Arial" pitchFamily="34" charset="0"/>
                <a:cs typeface="Arial" pitchFamily="34" charset="0"/>
              </a:rPr>
              <a:t>Ihličkové</a:t>
            </a:r>
            <a:endParaRPr lang="sk-SK" dirty="0">
              <a:latin typeface="Arial" pitchFamily="34" charset="0"/>
              <a:cs typeface="Arial" pitchFamily="34" charset="0"/>
            </a:endParaRPr>
          </a:p>
        </p:txBody>
      </p:sp>
      <p:sp>
        <p:nvSpPr>
          <p:cNvPr id="5" name="BlokTextu 4"/>
          <p:cNvSpPr txBox="1"/>
          <p:nvPr/>
        </p:nvSpPr>
        <p:spPr>
          <a:xfrm>
            <a:off x="1142976" y="1928802"/>
            <a:ext cx="6858048" cy="1754326"/>
          </a:xfrm>
          <a:prstGeom prst="rect">
            <a:avLst/>
          </a:prstGeom>
          <a:noFill/>
        </p:spPr>
        <p:txBody>
          <a:bodyPr wrap="square" rtlCol="0">
            <a:spAutoFit/>
          </a:bodyPr>
          <a:lstStyle/>
          <a:p>
            <a:pPr algn="ctr"/>
            <a:r>
              <a:rPr lang="sk-SK" dirty="0" smtClean="0">
                <a:latin typeface="Arial" pitchFamily="34" charset="0"/>
                <a:cs typeface="Arial" pitchFamily="34" charset="0"/>
              </a:rPr>
              <a:t>Princíp tlače - ako u písacieho stroja (ihličky udierajú do pásky, ktorá sa prenesie na papier).</a:t>
            </a:r>
          </a:p>
          <a:p>
            <a:pPr algn="ctr"/>
            <a:endParaRPr lang="sk-SK" dirty="0" smtClean="0">
              <a:latin typeface="Arial" pitchFamily="34" charset="0"/>
              <a:cs typeface="Arial" pitchFamily="34" charset="0"/>
            </a:endParaRPr>
          </a:p>
          <a:p>
            <a:pPr algn="ctr"/>
            <a:r>
              <a:rPr lang="sk-SK" dirty="0" smtClean="0">
                <a:latin typeface="Arial" pitchFamily="34" charset="0"/>
                <a:cs typeface="Arial" pitchFamily="34" charset="0"/>
              </a:rPr>
              <a:t/>
            </a:r>
            <a:br>
              <a:rPr lang="sk-SK" dirty="0" smtClean="0">
                <a:latin typeface="Arial" pitchFamily="34" charset="0"/>
                <a:cs typeface="Arial" pitchFamily="34" charset="0"/>
              </a:rPr>
            </a:br>
            <a:r>
              <a:rPr lang="sk-SK" dirty="0" smtClean="0">
                <a:latin typeface="Arial" pitchFamily="34" charset="0"/>
                <a:cs typeface="Arial" pitchFamily="34" charset="0"/>
              </a:rPr>
              <a:t>Nízke náklady na tlač, možnosť tlačiť cez kopirak, veľká hlučnosť, nedá sa tlačiť vo farbe.</a:t>
            </a:r>
            <a:endParaRPr lang="sk-SK" dirty="0">
              <a:latin typeface="Arial" pitchFamily="34" charset="0"/>
              <a:cs typeface="Arial" pitchFamily="34" charset="0"/>
            </a:endParaRPr>
          </a:p>
        </p:txBody>
      </p:sp>
      <p:pic>
        <p:nvPicPr>
          <p:cNvPr id="43012" name="Picture 4" descr="http://www.eurodata.sk/img.asp?stiid=7113"/>
          <p:cNvPicPr>
            <a:picLocks noChangeAspect="1" noChangeArrowheads="1"/>
          </p:cNvPicPr>
          <p:nvPr/>
        </p:nvPicPr>
        <p:blipFill>
          <a:blip r:embed="rId2" cstate="print"/>
          <a:srcRect/>
          <a:stretch>
            <a:fillRect/>
          </a:stretch>
        </p:blipFill>
        <p:spPr bwMode="auto">
          <a:xfrm>
            <a:off x="1235971" y="3654839"/>
            <a:ext cx="2640921" cy="2459830"/>
          </a:xfrm>
          <a:prstGeom prst="rect">
            <a:avLst/>
          </a:prstGeom>
          <a:noFill/>
          <a:effectLst>
            <a:softEdge rad="127000"/>
          </a:effectLst>
        </p:spPr>
      </p:pic>
      <p:pic>
        <p:nvPicPr>
          <p:cNvPr id="43014" name="Picture 6" descr="http://www.abel.sk/images/ukazkovaKazetaJehla.jpg"/>
          <p:cNvPicPr>
            <a:picLocks noChangeAspect="1" noChangeArrowheads="1"/>
          </p:cNvPicPr>
          <p:nvPr/>
        </p:nvPicPr>
        <p:blipFill>
          <a:blip r:embed="rId3" cstate="print"/>
          <a:srcRect/>
          <a:stretch>
            <a:fillRect/>
          </a:stretch>
        </p:blipFill>
        <p:spPr bwMode="auto">
          <a:xfrm>
            <a:off x="5200081" y="3915161"/>
            <a:ext cx="3000375" cy="1885950"/>
          </a:xfrm>
          <a:prstGeom prst="rect">
            <a:avLst/>
          </a:prstGeom>
          <a:noFill/>
          <a:effectLst>
            <a:softEdge rad="127000"/>
          </a:effectLst>
        </p:spPr>
      </p:pic>
      <p:pic>
        <p:nvPicPr>
          <p:cNvPr id="7" name="Picture 4" descr="http://t2.gstatic.com/images?q=tbn:ANd9GcT1edI9YmwLXXTUUo0POSiu_YG7FuATMBRtclaFS29rcJZKLUhpRVOHTi-Q2g">
            <a:hlinkClick r:id="rId4" action="ppaction://hlinksldjump"/>
          </p:cNvPr>
          <p:cNvPicPr>
            <a:picLocks noChangeAspect="1" noChangeArrowheads="1"/>
          </p:cNvPicPr>
          <p:nvPr/>
        </p:nvPicPr>
        <p:blipFill>
          <a:blip r:embed="rId5"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43012"/>
                                        </p:tgtEl>
                                        <p:attrNameLst>
                                          <p:attrName>style.visibility</p:attrName>
                                        </p:attrNameLst>
                                      </p:cBhvr>
                                      <p:to>
                                        <p:strVal val="visible"/>
                                      </p:to>
                                    </p:set>
                                    <p:animEffect transition="in" filter="wheel(4)">
                                      <p:cBhvr>
                                        <p:cTn id="13" dur="2000"/>
                                        <p:tgtEl>
                                          <p:spTgt spid="43012"/>
                                        </p:tgtEl>
                                      </p:cBhvr>
                                    </p:animEffect>
                                  </p:childTnLst>
                                </p:cTn>
                              </p:par>
                              <p:par>
                                <p:cTn id="14" presetID="21" presetClass="entr" presetSubtype="4" fill="hold" nodeType="withEffect">
                                  <p:stCondLst>
                                    <p:cond delay="0"/>
                                  </p:stCondLst>
                                  <p:childTnLst>
                                    <p:set>
                                      <p:cBhvr>
                                        <p:cTn id="15" dur="1" fill="hold">
                                          <p:stCondLst>
                                            <p:cond delay="0"/>
                                          </p:stCondLst>
                                        </p:cTn>
                                        <p:tgtEl>
                                          <p:spTgt spid="43014"/>
                                        </p:tgtEl>
                                        <p:attrNameLst>
                                          <p:attrName>style.visibility</p:attrName>
                                        </p:attrNameLst>
                                      </p:cBhvr>
                                      <p:to>
                                        <p:strVal val="visible"/>
                                      </p:to>
                                    </p:set>
                                    <p:animEffect transition="in" filter="wheel(4)">
                                      <p:cBhvr>
                                        <p:cTn id="16" dur="2000"/>
                                        <p:tgtEl>
                                          <p:spTgt spid="43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sunnyline.sk/printer/epson/stylusphotor800_b.jpg"/>
          <p:cNvPicPr>
            <a:picLocks noChangeAspect="1" noChangeArrowheads="1"/>
          </p:cNvPicPr>
          <p:nvPr/>
        </p:nvPicPr>
        <p:blipFill>
          <a:blip r:embed="rId2" cstate="print"/>
          <a:srcRect/>
          <a:stretch>
            <a:fillRect/>
          </a:stretch>
        </p:blipFill>
        <p:spPr bwMode="auto">
          <a:xfrm rot="20964509">
            <a:off x="1571604" y="3857628"/>
            <a:ext cx="2476484" cy="2228836"/>
          </a:xfrm>
          <a:prstGeom prst="rect">
            <a:avLst/>
          </a:prstGeom>
          <a:noFill/>
          <a:effectLst>
            <a:softEdge rad="127000"/>
          </a:effectLst>
        </p:spPr>
      </p:pic>
      <p:sp>
        <p:nvSpPr>
          <p:cNvPr id="2" name="Nadpis 1"/>
          <p:cNvSpPr>
            <a:spLocks noGrp="1"/>
          </p:cNvSpPr>
          <p:nvPr>
            <p:ph type="title"/>
          </p:nvPr>
        </p:nvSpPr>
        <p:spPr/>
        <p:txBody>
          <a:bodyPr/>
          <a:lstStyle/>
          <a:p>
            <a:r>
              <a:rPr lang="sk-SK" dirty="0" smtClean="0">
                <a:latin typeface="Arial" pitchFamily="34" charset="0"/>
                <a:cs typeface="Arial" pitchFamily="34" charset="0"/>
              </a:rPr>
              <a:t>Atramentové</a:t>
            </a:r>
            <a:endParaRPr lang="sk-SK" dirty="0">
              <a:latin typeface="Arial" pitchFamily="34" charset="0"/>
              <a:cs typeface="Arial" pitchFamily="34" charset="0"/>
            </a:endParaRPr>
          </a:p>
        </p:txBody>
      </p:sp>
      <p:sp>
        <p:nvSpPr>
          <p:cNvPr id="5" name="BlokTextu 4"/>
          <p:cNvSpPr txBox="1"/>
          <p:nvPr/>
        </p:nvSpPr>
        <p:spPr>
          <a:xfrm>
            <a:off x="571472" y="1857364"/>
            <a:ext cx="7929618" cy="2031325"/>
          </a:xfrm>
          <a:prstGeom prst="rect">
            <a:avLst/>
          </a:prstGeom>
          <a:noFill/>
        </p:spPr>
        <p:txBody>
          <a:bodyPr wrap="square" rtlCol="0">
            <a:spAutoFit/>
          </a:bodyPr>
          <a:lstStyle/>
          <a:p>
            <a:pPr marL="0" lvl="1" algn="ctr"/>
            <a:r>
              <a:rPr lang="sk-SK" dirty="0" smtClean="0">
                <a:latin typeface="Arial" pitchFamily="34" charset="0"/>
                <a:cs typeface="Arial" pitchFamily="34" charset="0"/>
              </a:rPr>
              <a:t>Princíp tlače – tlačová hlava sa pohybuje od kraja po kraj papiera a cez trysky vyšplechne drobné kvapôčky atramentu na papier. </a:t>
            </a:r>
          </a:p>
          <a:p>
            <a:pPr marL="0" lvl="1"/>
            <a:endParaRPr lang="sk-SK" dirty="0" smtClean="0">
              <a:latin typeface="Arial" pitchFamily="34" charset="0"/>
              <a:cs typeface="Arial" pitchFamily="34" charset="0"/>
            </a:endParaRPr>
          </a:p>
          <a:p>
            <a:pPr marL="0" lvl="1"/>
            <a:endParaRPr lang="sk-SK" dirty="0" smtClean="0">
              <a:latin typeface="Arial" pitchFamily="34" charset="0"/>
              <a:cs typeface="Arial" pitchFamily="34" charset="0"/>
            </a:endParaRPr>
          </a:p>
          <a:p>
            <a:pPr marL="0" lvl="1" algn="ctr"/>
            <a:r>
              <a:rPr lang="sk-SK" dirty="0" smtClean="0">
                <a:latin typeface="Arial" pitchFamily="34" charset="0"/>
                <a:cs typeface="Arial" pitchFamily="34" charset="0"/>
              </a:rPr>
              <a:t>Kvalitná tlač aj vo farbe, nízka obstarávacia cena </a:t>
            </a:r>
          </a:p>
          <a:p>
            <a:pPr marL="0" lvl="1" algn="ctr"/>
            <a:r>
              <a:rPr lang="sk-SK" dirty="0" smtClean="0">
                <a:latin typeface="Arial" pitchFamily="34" charset="0"/>
                <a:cs typeface="Arial" pitchFamily="34" charset="0"/>
              </a:rPr>
              <a:t>ale vyššie náklady na tlač</a:t>
            </a:r>
            <a:r>
              <a:rPr lang="sk-SK" i="1" dirty="0" smtClean="0">
                <a:latin typeface="Arial" pitchFamily="34" charset="0"/>
                <a:cs typeface="Arial" pitchFamily="34" charset="0"/>
              </a:rPr>
              <a:t>.</a:t>
            </a:r>
            <a:endParaRPr lang="sk-SK" sz="1050" dirty="0" smtClean="0">
              <a:latin typeface="Arial" pitchFamily="34" charset="0"/>
              <a:cs typeface="Arial" pitchFamily="34" charset="0"/>
            </a:endParaRPr>
          </a:p>
          <a:p>
            <a:endParaRPr lang="sk-SK" dirty="0">
              <a:latin typeface="Arial" pitchFamily="34" charset="0"/>
              <a:cs typeface="Arial" pitchFamily="34" charset="0"/>
            </a:endParaRPr>
          </a:p>
        </p:txBody>
      </p:sp>
      <p:pic>
        <p:nvPicPr>
          <p:cNvPr id="44036" name="Picture 4" descr="http://webobchody.sk/images/ep13.jpg"/>
          <p:cNvPicPr>
            <a:picLocks noChangeAspect="1" noChangeArrowheads="1"/>
          </p:cNvPicPr>
          <p:nvPr/>
        </p:nvPicPr>
        <p:blipFill>
          <a:blip r:embed="rId3" cstate="print"/>
          <a:srcRect/>
          <a:stretch>
            <a:fillRect/>
          </a:stretch>
        </p:blipFill>
        <p:spPr bwMode="auto">
          <a:xfrm rot="760622">
            <a:off x="5436807" y="3865179"/>
            <a:ext cx="2274631" cy="2274631"/>
          </a:xfrm>
          <a:prstGeom prst="rect">
            <a:avLst/>
          </a:prstGeom>
          <a:noFill/>
          <a:effectLst>
            <a:softEdge rad="127000"/>
          </a:effectLst>
        </p:spPr>
      </p:pic>
      <p:pic>
        <p:nvPicPr>
          <p:cNvPr id="7" name="Picture 4" descr="http://t2.gstatic.com/images?q=tbn:ANd9GcT1edI9YmwLXXTUUo0POSiu_YG7FuATMBRtclaFS29rcJZKLUhpRVOHTi-Q2g">
            <a:hlinkClick r:id="rId4" action="ppaction://hlinksldjump"/>
          </p:cNvPr>
          <p:cNvPicPr>
            <a:picLocks noChangeAspect="1" noChangeArrowheads="1"/>
          </p:cNvPicPr>
          <p:nvPr/>
        </p:nvPicPr>
        <p:blipFill>
          <a:blip r:embed="rId5"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44034"/>
                                        </p:tgtEl>
                                        <p:attrNameLst>
                                          <p:attrName>style.visibility</p:attrName>
                                        </p:attrNameLst>
                                      </p:cBhvr>
                                      <p:to>
                                        <p:strVal val="visible"/>
                                      </p:to>
                                    </p:set>
                                    <p:animEffect transition="in" filter="wheel(4)">
                                      <p:cBhvr>
                                        <p:cTn id="13" dur="2000"/>
                                        <p:tgtEl>
                                          <p:spTgt spid="44034"/>
                                        </p:tgtEl>
                                      </p:cBhvr>
                                    </p:animEffect>
                                  </p:childTnLst>
                                </p:cTn>
                              </p:par>
                              <p:par>
                                <p:cTn id="14" presetID="21" presetClass="entr" presetSubtype="4" fill="hold" nodeType="withEffect">
                                  <p:stCondLst>
                                    <p:cond delay="0"/>
                                  </p:stCondLst>
                                  <p:childTnLst>
                                    <p:set>
                                      <p:cBhvr>
                                        <p:cTn id="15" dur="1" fill="hold">
                                          <p:stCondLst>
                                            <p:cond delay="0"/>
                                          </p:stCondLst>
                                        </p:cTn>
                                        <p:tgtEl>
                                          <p:spTgt spid="44036"/>
                                        </p:tgtEl>
                                        <p:attrNameLst>
                                          <p:attrName>style.visibility</p:attrName>
                                        </p:attrNameLst>
                                      </p:cBhvr>
                                      <p:to>
                                        <p:strVal val="visible"/>
                                      </p:to>
                                    </p:set>
                                    <p:animEffect transition="in" filter="wheel(4)">
                                      <p:cBhvr>
                                        <p:cTn id="16" dur="20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http://webobchody.sk/images/toner.jpg"/>
          <p:cNvPicPr>
            <a:picLocks noChangeAspect="1" noChangeArrowheads="1"/>
          </p:cNvPicPr>
          <p:nvPr/>
        </p:nvPicPr>
        <p:blipFill>
          <a:blip r:embed="rId2" cstate="print"/>
          <a:srcRect t="20833" b="20833"/>
          <a:stretch>
            <a:fillRect/>
          </a:stretch>
        </p:blipFill>
        <p:spPr bwMode="auto">
          <a:xfrm rot="1741944">
            <a:off x="5153826" y="4231160"/>
            <a:ext cx="2853582" cy="1664601"/>
          </a:xfrm>
          <a:prstGeom prst="rect">
            <a:avLst/>
          </a:prstGeom>
          <a:noFill/>
          <a:effectLst>
            <a:softEdge rad="127000"/>
          </a:effectLst>
        </p:spPr>
      </p:pic>
      <p:sp>
        <p:nvSpPr>
          <p:cNvPr id="2" name="Nadpis 1"/>
          <p:cNvSpPr>
            <a:spLocks noGrp="1"/>
          </p:cNvSpPr>
          <p:nvPr>
            <p:ph type="title"/>
          </p:nvPr>
        </p:nvSpPr>
        <p:spPr/>
        <p:txBody>
          <a:bodyPr/>
          <a:lstStyle/>
          <a:p>
            <a:r>
              <a:rPr lang="sk-SK" dirty="0" smtClean="0">
                <a:latin typeface="Arial" pitchFamily="34" charset="0"/>
                <a:cs typeface="Arial" pitchFamily="34" charset="0"/>
              </a:rPr>
              <a:t>Laserové</a:t>
            </a:r>
            <a:endParaRPr lang="sk-SK" dirty="0">
              <a:latin typeface="Arial" pitchFamily="34" charset="0"/>
              <a:cs typeface="Arial" pitchFamily="34" charset="0"/>
            </a:endParaRPr>
          </a:p>
        </p:txBody>
      </p:sp>
      <p:sp>
        <p:nvSpPr>
          <p:cNvPr id="5" name="BlokTextu 4"/>
          <p:cNvSpPr txBox="1"/>
          <p:nvPr/>
        </p:nvSpPr>
        <p:spPr>
          <a:xfrm>
            <a:off x="1285852" y="1857364"/>
            <a:ext cx="6572296" cy="2308324"/>
          </a:xfrm>
          <a:prstGeom prst="rect">
            <a:avLst/>
          </a:prstGeom>
          <a:noFill/>
        </p:spPr>
        <p:txBody>
          <a:bodyPr wrap="square" rtlCol="0">
            <a:spAutoFit/>
          </a:bodyPr>
          <a:lstStyle/>
          <a:p>
            <a:pPr algn="ctr"/>
            <a:r>
              <a:rPr lang="sk-SK" dirty="0" smtClean="0">
                <a:latin typeface="Arial" pitchFamily="34" charset="0"/>
                <a:cs typeface="Arial" pitchFamily="34" charset="0"/>
              </a:rPr>
              <a:t>Princíp tlače - laser nabije optický valec („vykreslí“ oblasť tlače), ktorý nabije papier, ten prejde okolo toneru, ktorý sa prichytí na nabité časti papiera, potom papier prechádza tepelným valcom, ktorý toner zapečie do papiera.</a:t>
            </a:r>
          </a:p>
          <a:p>
            <a:endParaRPr lang="sk-SK" dirty="0" smtClean="0">
              <a:latin typeface="Arial" pitchFamily="34" charset="0"/>
              <a:cs typeface="Arial" pitchFamily="34" charset="0"/>
            </a:endParaRPr>
          </a:p>
          <a:p>
            <a:endParaRPr lang="sk-SK" dirty="0" smtClean="0">
              <a:latin typeface="Arial" pitchFamily="34" charset="0"/>
              <a:cs typeface="Arial" pitchFamily="34" charset="0"/>
            </a:endParaRPr>
          </a:p>
          <a:p>
            <a:pPr algn="ctr"/>
            <a:r>
              <a:rPr lang="sk-SK" dirty="0" smtClean="0">
                <a:latin typeface="Arial" pitchFamily="34" charset="0"/>
                <a:cs typeface="Arial" pitchFamily="34" charset="0"/>
              </a:rPr>
              <a:t>Kvalitná, rýchla a menej nákladová tlač, no vyššia obstarávacia cena.</a:t>
            </a:r>
            <a:endParaRPr lang="sk-SK" dirty="0">
              <a:latin typeface="Arial" pitchFamily="34" charset="0"/>
              <a:cs typeface="Arial" pitchFamily="34" charset="0"/>
            </a:endParaRPr>
          </a:p>
        </p:txBody>
      </p:sp>
      <p:pic>
        <p:nvPicPr>
          <p:cNvPr id="45058" name="Picture 2" descr="http://www.tpd.sk/products/12281-0.png"/>
          <p:cNvPicPr>
            <a:picLocks noChangeAspect="1" noChangeArrowheads="1"/>
          </p:cNvPicPr>
          <p:nvPr/>
        </p:nvPicPr>
        <p:blipFill>
          <a:blip r:embed="rId3" cstate="print"/>
          <a:srcRect/>
          <a:stretch>
            <a:fillRect/>
          </a:stretch>
        </p:blipFill>
        <p:spPr bwMode="auto">
          <a:xfrm rot="20298625">
            <a:off x="1357184" y="4148703"/>
            <a:ext cx="2745235" cy="2071701"/>
          </a:xfrm>
          <a:prstGeom prst="rect">
            <a:avLst/>
          </a:prstGeom>
          <a:noFill/>
          <a:effectLst>
            <a:softEdge rad="127000"/>
          </a:effectLst>
        </p:spPr>
      </p:pic>
      <p:pic>
        <p:nvPicPr>
          <p:cNvPr id="7" name="Picture 4" descr="http://t2.gstatic.com/images?q=tbn:ANd9GcT1edI9YmwLXXTUUo0POSiu_YG7FuATMBRtclaFS29rcJZKLUhpRVOHTi-Q2g">
            <a:hlinkClick r:id="rId4" action="ppaction://hlinksldjump"/>
          </p:cNvPr>
          <p:cNvPicPr>
            <a:picLocks noChangeAspect="1" noChangeArrowheads="1"/>
          </p:cNvPicPr>
          <p:nvPr/>
        </p:nvPicPr>
        <p:blipFill>
          <a:blip r:embed="rId5"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45058"/>
                                        </p:tgtEl>
                                        <p:attrNameLst>
                                          <p:attrName>style.visibility</p:attrName>
                                        </p:attrNameLst>
                                      </p:cBhvr>
                                      <p:to>
                                        <p:strVal val="visible"/>
                                      </p:to>
                                    </p:set>
                                    <p:animEffect transition="in" filter="wheel(4)">
                                      <p:cBhvr>
                                        <p:cTn id="13" dur="2000"/>
                                        <p:tgtEl>
                                          <p:spTgt spid="45058"/>
                                        </p:tgtEl>
                                      </p:cBhvr>
                                    </p:animEffect>
                                  </p:childTnLst>
                                </p:cTn>
                              </p:par>
                              <p:par>
                                <p:cTn id="14" presetID="21" presetClass="entr" presetSubtype="4" fill="hold" nodeType="withEffect">
                                  <p:stCondLst>
                                    <p:cond delay="0"/>
                                  </p:stCondLst>
                                  <p:childTnLst>
                                    <p:set>
                                      <p:cBhvr>
                                        <p:cTn id="15" dur="1" fill="hold">
                                          <p:stCondLst>
                                            <p:cond delay="0"/>
                                          </p:stCondLst>
                                        </p:cTn>
                                        <p:tgtEl>
                                          <p:spTgt spid="45060"/>
                                        </p:tgtEl>
                                        <p:attrNameLst>
                                          <p:attrName>style.visibility</p:attrName>
                                        </p:attrNameLst>
                                      </p:cBhvr>
                                      <p:to>
                                        <p:strVal val="visible"/>
                                      </p:to>
                                    </p:set>
                                    <p:animEffect transition="in" filter="wheel(4)">
                                      <p:cBhvr>
                                        <p:cTn id="16" dur="2000"/>
                                        <p:tgtEl>
                                          <p:spTgt spid="4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Použitá literatúra</a:t>
            </a:r>
            <a:endParaRPr lang="sk-SK" dirty="0"/>
          </a:p>
        </p:txBody>
      </p:sp>
      <p:sp>
        <p:nvSpPr>
          <p:cNvPr id="3" name="Zástupný symbol dátumu 2"/>
          <p:cNvSpPr>
            <a:spLocks noGrp="1"/>
          </p:cNvSpPr>
          <p:nvPr>
            <p:ph type="dt" sz="half" idx="10"/>
          </p:nvPr>
        </p:nvSpPr>
        <p:spPr/>
        <p:txBody>
          <a:bodyPr/>
          <a:lstStyle/>
          <a:p>
            <a:r>
              <a:rPr lang="sk-SK" smtClean="0"/>
              <a:t>6.4.2012</a:t>
            </a:r>
            <a:endParaRPr lang="sk-SK"/>
          </a:p>
        </p:txBody>
      </p:sp>
      <p:sp>
        <p:nvSpPr>
          <p:cNvPr id="4" name="BlokTextu 3"/>
          <p:cNvSpPr txBox="1"/>
          <p:nvPr/>
        </p:nvSpPr>
        <p:spPr>
          <a:xfrm>
            <a:off x="428596" y="1643050"/>
            <a:ext cx="8286808" cy="4370427"/>
          </a:xfrm>
          <a:prstGeom prst="rect">
            <a:avLst/>
          </a:prstGeom>
          <a:noFill/>
        </p:spPr>
        <p:txBody>
          <a:bodyPr wrap="square" rtlCol="0">
            <a:spAutoFit/>
          </a:bodyPr>
          <a:lstStyle/>
          <a:p>
            <a:pPr>
              <a:buFont typeface="Arial" pitchFamily="34" charset="0"/>
              <a:buChar char="•"/>
            </a:pPr>
            <a:r>
              <a:rPr lang="sk-SK" sz="1400" dirty="0" smtClean="0">
                <a:hlinkClick r:id="rId2"/>
              </a:rPr>
              <a:t> http://img.novypocitac.sk/produkty/17100/17164.jpg</a:t>
            </a:r>
          </a:p>
          <a:p>
            <a:pPr>
              <a:buFont typeface="Arial" pitchFamily="34" charset="0"/>
              <a:buChar char="•"/>
            </a:pPr>
            <a:r>
              <a:rPr lang="sk-SK" dirty="0" smtClean="0">
                <a:hlinkClick r:id="rId2"/>
              </a:rPr>
              <a:t> </a:t>
            </a:r>
            <a:r>
              <a:rPr lang="sk-SK" sz="1400" dirty="0" smtClean="0">
                <a:hlinkClick r:id="rId2"/>
              </a:rPr>
              <a:t>http://www.infika.wz.cz/images/ibm.jpg</a:t>
            </a:r>
            <a:endParaRPr lang="sk-SK" sz="1400" dirty="0" smtClean="0"/>
          </a:p>
          <a:p>
            <a:pPr>
              <a:buFont typeface="Arial" pitchFamily="34" charset="0"/>
              <a:buChar char="•"/>
            </a:pPr>
            <a:r>
              <a:rPr lang="sk-SK" sz="1400" dirty="0" smtClean="0">
                <a:hlinkClick r:id="rId3"/>
              </a:rPr>
              <a:t> http://slevy.trochta.net/img/p/55-165-large.jpg</a:t>
            </a:r>
            <a:endParaRPr lang="sk-SK" sz="1400" dirty="0" smtClean="0"/>
          </a:p>
          <a:p>
            <a:pPr marL="87313" indent="-87313">
              <a:buFont typeface="Arial" pitchFamily="34" charset="0"/>
              <a:buChar char="•"/>
            </a:pPr>
            <a:r>
              <a:rPr lang="sk-SK" sz="1400" dirty="0" smtClean="0">
                <a:hlinkClick r:id="rId4"/>
              </a:rPr>
              <a:t> http://img.zoznamtovaru.sk/direct/iR/importprodukt-orig/bf9/bf9899fcc281ac28e1e64453753cbd31.jpg</a:t>
            </a:r>
            <a:endParaRPr lang="sk-SK" sz="1400" dirty="0" smtClean="0"/>
          </a:p>
          <a:p>
            <a:pPr>
              <a:buFont typeface="Arial" pitchFamily="34" charset="0"/>
              <a:buChar char="•"/>
            </a:pPr>
            <a:r>
              <a:rPr lang="sk-SK" sz="1400" dirty="0" smtClean="0"/>
              <a:t> </a:t>
            </a:r>
            <a:r>
              <a:rPr lang="sk-SK" sz="1400" dirty="0" smtClean="0">
                <a:hlinkClick r:id="rId5"/>
              </a:rPr>
              <a:t>http://www.kitguru.net/wp-content/uploads/2010/05/ASUS-VG236H-3D-Monitor.jpg</a:t>
            </a:r>
            <a:endParaRPr lang="sk-SK" sz="1400" dirty="0" smtClean="0"/>
          </a:p>
          <a:p>
            <a:pPr>
              <a:buFont typeface="Arial" pitchFamily="34" charset="0"/>
              <a:buChar char="•"/>
            </a:pPr>
            <a:r>
              <a:rPr lang="sk-SK" sz="1400" dirty="0" smtClean="0"/>
              <a:t> </a:t>
            </a:r>
            <a:r>
              <a:rPr lang="sk-SK" sz="1400" dirty="0" smtClean="0">
                <a:hlinkClick r:id="rId6"/>
              </a:rPr>
              <a:t>http://static.zlacnene.sk/foto/vyrobky/151750/151516.jpg</a:t>
            </a:r>
            <a:endParaRPr lang="sk-SK" sz="1400" dirty="0" smtClean="0"/>
          </a:p>
          <a:p>
            <a:pPr>
              <a:buFont typeface="Arial" pitchFamily="34" charset="0"/>
              <a:buChar char="•"/>
            </a:pPr>
            <a:r>
              <a:rPr lang="sk-SK" sz="1400" dirty="0" smtClean="0"/>
              <a:t> </a:t>
            </a:r>
            <a:r>
              <a:rPr lang="sk-SK" sz="1400" u="sng" dirty="0" smtClean="0">
                <a:hlinkClick r:id="rId7"/>
              </a:rPr>
              <a:t>http://www.usedlaptoppk.com/wp-content/uploads/2012/02/Hp-Desktop-Pc.jpg</a:t>
            </a:r>
            <a:endParaRPr lang="sk-SK" sz="1400" u="sng" dirty="0" smtClean="0"/>
          </a:p>
          <a:p>
            <a:pPr marL="87313" indent="-87313">
              <a:buFont typeface="Arial" pitchFamily="34" charset="0"/>
              <a:buChar char="•"/>
            </a:pPr>
            <a:r>
              <a:rPr lang="sk-SK" sz="1400" u="sng" dirty="0" smtClean="0">
                <a:hlinkClick r:id="rId8"/>
              </a:rPr>
              <a:t> h</a:t>
            </a:r>
            <a:r>
              <a:rPr lang="sk-SK" sz="1400" dirty="0" smtClean="0">
                <a:hlinkClick r:id="rId8"/>
              </a:rPr>
              <a:t>ttp://t2.gstatic.com/images?q=tbn:ANd9GcT1edI9YmwLXXTUUo0POSiu_YG7FuATMBRtclaFS29rcJZKLUhpRVOHTi-Q2g</a:t>
            </a:r>
            <a:endParaRPr lang="sk-SK" sz="1400" dirty="0" smtClean="0"/>
          </a:p>
          <a:p>
            <a:pPr marL="87313" indent="-87313">
              <a:buFont typeface="Arial" pitchFamily="34" charset="0"/>
              <a:buChar char="•"/>
            </a:pPr>
            <a:r>
              <a:rPr lang="sk-SK" sz="1400" dirty="0" smtClean="0"/>
              <a:t> </a:t>
            </a:r>
            <a:r>
              <a:rPr lang="sk-SK" sz="1400" u="sng" dirty="0" smtClean="0">
                <a:hlinkClick r:id="rId9"/>
              </a:rPr>
              <a:t>http://image.made-in-china.com/2f0j00JSEtpKUqYToc/Front-Panel-High-Shinny-ATX-Computer-Case.jpg</a:t>
            </a:r>
            <a:endParaRPr lang="sk-SK" sz="1400" u="sng" dirty="0" smtClean="0"/>
          </a:p>
          <a:p>
            <a:pPr marL="87313" indent="-87313">
              <a:buFont typeface="Arial" pitchFamily="34" charset="0"/>
              <a:buChar char="•"/>
            </a:pPr>
            <a:r>
              <a:rPr lang="sk-SK" sz="1400" u="sng" dirty="0" smtClean="0"/>
              <a:t> </a:t>
            </a:r>
            <a:r>
              <a:rPr lang="sk-SK" sz="1400" dirty="0" smtClean="0">
                <a:hlinkClick r:id="rId10"/>
              </a:rPr>
              <a:t>http://computershopper.com/var/ezwebin_site/storage/images/media/images/lenovo-ideacentre-k330-backside/744658-1-eng-US/lenovo-ideacentre-k330-backside_maxwidth.jpg</a:t>
            </a:r>
            <a:endParaRPr lang="sk-SK" sz="1400" dirty="0" smtClean="0"/>
          </a:p>
          <a:p>
            <a:pPr>
              <a:buFont typeface="Arial" pitchFamily="34" charset="0"/>
              <a:buChar char="•"/>
            </a:pPr>
            <a:r>
              <a:rPr lang="sk-SK" sz="1400" dirty="0" smtClean="0"/>
              <a:t> </a:t>
            </a:r>
            <a:r>
              <a:rPr lang="sk-SK" sz="1400" u="sng" dirty="0" smtClean="0">
                <a:hlinkClick r:id="rId11"/>
              </a:rPr>
              <a:t>http://koalazereeukalipt.files.wordpress.com/2010/11/sound_sound_card.jpg</a:t>
            </a:r>
            <a:endParaRPr lang="sk-SK" sz="1400" u="sng" dirty="0" smtClean="0"/>
          </a:p>
          <a:p>
            <a:pPr>
              <a:buFont typeface="Arial" pitchFamily="34" charset="0"/>
              <a:buChar char="•"/>
            </a:pPr>
            <a:r>
              <a:rPr lang="sk-SK" sz="1400" u="sng" dirty="0" smtClean="0"/>
              <a:t> </a:t>
            </a:r>
            <a:r>
              <a:rPr lang="sk-SK" sz="1400" u="sng" dirty="0" smtClean="0">
                <a:hlinkClick r:id="rId12"/>
              </a:rPr>
              <a:t>http://www.zstravnik.cz/informatika/hardware/pocitac/pocitac_obrazky/21616112.jpg</a:t>
            </a:r>
            <a:endParaRPr lang="sk-SK" sz="1400" dirty="0" smtClean="0"/>
          </a:p>
          <a:p>
            <a:endParaRPr lang="sk-SK" sz="1400" dirty="0" smtClean="0"/>
          </a:p>
          <a:p>
            <a:endParaRPr lang="sk-SK" dirty="0"/>
          </a:p>
        </p:txBody>
      </p:sp>
    </p:spTree>
  </p:cSld>
  <p:clrMapOvr>
    <a:masterClrMapping/>
  </p:clrMapOvr>
  <p:transition>
    <p:strips dir="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2000" dirty="0" smtClean="0"/>
              <a:t>Použitá literatúra</a:t>
            </a:r>
            <a:endParaRPr lang="sk-SK" sz="2000" dirty="0"/>
          </a:p>
        </p:txBody>
      </p:sp>
      <p:sp>
        <p:nvSpPr>
          <p:cNvPr id="3" name="Zástupný symbol dátumu 2"/>
          <p:cNvSpPr>
            <a:spLocks noGrp="1"/>
          </p:cNvSpPr>
          <p:nvPr>
            <p:ph type="dt" sz="half" idx="10"/>
          </p:nvPr>
        </p:nvSpPr>
        <p:spPr/>
        <p:txBody>
          <a:bodyPr/>
          <a:lstStyle/>
          <a:p>
            <a:r>
              <a:rPr lang="sk-SK" smtClean="0"/>
              <a:t>6.4.2012</a:t>
            </a:r>
            <a:endParaRPr lang="sk-SK"/>
          </a:p>
        </p:txBody>
      </p:sp>
      <p:sp>
        <p:nvSpPr>
          <p:cNvPr id="5" name="BlokTextu 4"/>
          <p:cNvSpPr txBox="1"/>
          <p:nvPr/>
        </p:nvSpPr>
        <p:spPr>
          <a:xfrm>
            <a:off x="214282" y="1500174"/>
            <a:ext cx="8643998" cy="4616648"/>
          </a:xfrm>
          <a:prstGeom prst="rect">
            <a:avLst/>
          </a:prstGeom>
          <a:noFill/>
        </p:spPr>
        <p:txBody>
          <a:bodyPr wrap="square" rtlCol="0">
            <a:spAutoFit/>
          </a:bodyPr>
          <a:lstStyle/>
          <a:p>
            <a:pPr>
              <a:buFont typeface="Arial" pitchFamily="34" charset="0"/>
              <a:buChar char="•"/>
            </a:pPr>
            <a:r>
              <a:rPr lang="sk-SK" sz="1400" dirty="0" smtClean="0"/>
              <a:t> </a:t>
            </a:r>
            <a:r>
              <a:rPr lang="sk-SK" sz="1400" dirty="0" smtClean="0">
                <a:hlinkClick r:id="rId2"/>
              </a:rPr>
              <a:t>http://pppccc.wz.cz/maticna.jpg</a:t>
            </a:r>
            <a:endParaRPr lang="sk-SK" sz="1400" dirty="0" smtClean="0"/>
          </a:p>
          <a:p>
            <a:pPr>
              <a:buFont typeface="Arial" pitchFamily="34" charset="0"/>
              <a:buChar char="•"/>
            </a:pPr>
            <a:r>
              <a:rPr lang="sk-SK" sz="1400" dirty="0" smtClean="0"/>
              <a:t> </a:t>
            </a:r>
            <a:r>
              <a:rPr lang="sk-SK" sz="1400" dirty="0" smtClean="0">
                <a:hlinkClick r:id="rId3"/>
              </a:rPr>
              <a:t>http://jogin-web.ic.cz/processor_550x367.jpg</a:t>
            </a:r>
            <a:endParaRPr lang="sk-SK" sz="1400" dirty="0" smtClean="0"/>
          </a:p>
          <a:p>
            <a:pPr marL="87313" indent="-87313">
              <a:buFont typeface="Arial" pitchFamily="34" charset="0"/>
              <a:buChar char="•"/>
            </a:pPr>
            <a:r>
              <a:rPr lang="sk-SK" sz="1400" dirty="0" smtClean="0"/>
              <a:t> </a:t>
            </a:r>
            <a:r>
              <a:rPr lang="sk-SK" sz="1400" dirty="0" smtClean="0">
                <a:hlinkClick r:id="rId4"/>
              </a:rPr>
              <a:t>http://2.bp.blogspot.com/-QWTLCKk8wgQ/Tw316Ge--VI/AAAAAAAACEA/uhAvnQD0GDo/s1600/Error-RAM-Installation.jpg</a:t>
            </a:r>
            <a:endParaRPr lang="sk-SK" sz="1400" dirty="0" smtClean="0"/>
          </a:p>
          <a:p>
            <a:pPr>
              <a:buFont typeface="Arial" pitchFamily="34" charset="0"/>
              <a:buChar char="•"/>
            </a:pPr>
            <a:r>
              <a:rPr lang="sk-SK" sz="1400" dirty="0" smtClean="0"/>
              <a:t> </a:t>
            </a:r>
            <a:r>
              <a:rPr lang="sk-SK" sz="1400" dirty="0" smtClean="0">
                <a:hlinkClick r:id="rId5"/>
              </a:rPr>
              <a:t>http://ilhamdans.files.wordpress.com/2011/11/hard_disk1.jpg</a:t>
            </a:r>
            <a:endParaRPr lang="sk-SK" sz="1400" dirty="0" smtClean="0"/>
          </a:p>
          <a:p>
            <a:pPr>
              <a:buFont typeface="Arial" pitchFamily="34" charset="0"/>
              <a:buChar char="•"/>
            </a:pPr>
            <a:r>
              <a:rPr lang="sk-SK" sz="1400" dirty="0" smtClean="0"/>
              <a:t> </a:t>
            </a:r>
            <a:r>
              <a:rPr lang="sk-SK" sz="1400" u="sng" dirty="0" smtClean="0">
                <a:hlinkClick r:id="rId2"/>
              </a:rPr>
              <a:t>http://pppccc.wz.cz/maticna.jpg</a:t>
            </a:r>
            <a:endParaRPr lang="sk-SK" sz="1400" u="sng" dirty="0" smtClean="0"/>
          </a:p>
          <a:p>
            <a:pPr>
              <a:buFont typeface="Arial" pitchFamily="34" charset="0"/>
              <a:buChar char="•"/>
            </a:pPr>
            <a:r>
              <a:rPr lang="sk-SK" sz="1400" u="sng" dirty="0" smtClean="0"/>
              <a:t> </a:t>
            </a:r>
            <a:r>
              <a:rPr lang="sk-SK" sz="1400" u="sng" dirty="0" smtClean="0">
                <a:hlinkClick r:id="rId6"/>
              </a:rPr>
              <a:t>http://skola.dvp.sk/wp-content/uploads/2008/12/cp2-duo-q6600-main3.jpg</a:t>
            </a:r>
            <a:endParaRPr lang="sk-SK" sz="1400" u="sng" dirty="0" smtClean="0"/>
          </a:p>
          <a:p>
            <a:pPr>
              <a:buFont typeface="Arial" pitchFamily="34" charset="0"/>
              <a:buChar char="•"/>
            </a:pPr>
            <a:r>
              <a:rPr lang="sk-SK" sz="1400" u="sng" dirty="0" smtClean="0"/>
              <a:t> </a:t>
            </a:r>
            <a:r>
              <a:rPr lang="sk-SK" sz="1400" u="sng" dirty="0" smtClean="0">
                <a:hlinkClick r:id="rId7"/>
              </a:rPr>
              <a:t>http://www.zive.sk/Files/Obrazky/TestCentrum/chaintech_9EJS/doska.jpg</a:t>
            </a:r>
            <a:endParaRPr lang="sk-SK" sz="1400" u="sng" dirty="0" smtClean="0"/>
          </a:p>
          <a:p>
            <a:pPr marL="87313" indent="-87313">
              <a:buFont typeface="Arial" pitchFamily="34" charset="0"/>
              <a:buChar char="•"/>
            </a:pPr>
            <a:r>
              <a:rPr lang="sk-SK" sz="1400" u="sng" dirty="0" smtClean="0"/>
              <a:t> </a:t>
            </a:r>
            <a:r>
              <a:rPr lang="sk-SK" sz="1400" u="sng" dirty="0" smtClean="0">
                <a:hlinkClick r:id="rId4"/>
              </a:rPr>
              <a:t>http://2.bp.blogspot.com/-QWTLCKk8wgQ/Tw316Ge--VI/AAAAAAAACEA/uhAvnQD0GDo/s1600/Error-RAM-Installation.jpg</a:t>
            </a:r>
            <a:endParaRPr lang="sk-SK" sz="1400" u="sng" dirty="0" smtClean="0"/>
          </a:p>
          <a:p>
            <a:pPr>
              <a:buFont typeface="Arial" pitchFamily="34" charset="0"/>
              <a:buChar char="•"/>
            </a:pPr>
            <a:r>
              <a:rPr lang="sk-SK" sz="1400" u="sng" dirty="0" smtClean="0"/>
              <a:t> </a:t>
            </a:r>
            <a:r>
              <a:rPr lang="sk-SK" sz="1400" u="sng" dirty="0" smtClean="0">
                <a:hlinkClick r:id="rId8"/>
              </a:rPr>
              <a:t>http://extrahardware.cnews.cz/files/images/clanky/2010/12prosinec/storage_history/diskety_wiki.jpg</a:t>
            </a:r>
            <a:endParaRPr lang="sk-SK" sz="1400" u="sng" dirty="0" smtClean="0"/>
          </a:p>
          <a:p>
            <a:pPr marL="87313" indent="-87313">
              <a:buFont typeface="Arial" pitchFamily="34" charset="0"/>
              <a:buChar char="•"/>
            </a:pPr>
            <a:r>
              <a:rPr lang="sk-SK" sz="1400" u="sng" dirty="0" smtClean="0"/>
              <a:t> </a:t>
            </a:r>
            <a:r>
              <a:rPr lang="sk-SK" sz="1400" u="sng" dirty="0" smtClean="0">
                <a:hlinkClick r:id="rId9"/>
              </a:rPr>
              <a:t>http://www.format.czweb.org/1x_soubory/image001.jpg</a:t>
            </a:r>
            <a:r>
              <a:rPr lang="sk-SK" sz="1400" u="sng" dirty="0" smtClean="0">
                <a:hlinkClick r:id="rId10"/>
              </a:rPr>
              <a:t>http://www.zstravnik.cz/informatika/hardware/pocitac/pocitac_obrazky/21616112.jpg</a:t>
            </a:r>
            <a:endParaRPr lang="sk-SK" sz="1400" u="sng" dirty="0" smtClean="0"/>
          </a:p>
          <a:p>
            <a:pPr>
              <a:buFont typeface="Arial" pitchFamily="34" charset="0"/>
              <a:buChar char="•"/>
            </a:pPr>
            <a:r>
              <a:rPr lang="sk-SK" sz="1400" u="sng" dirty="0" smtClean="0"/>
              <a:t> </a:t>
            </a:r>
            <a:r>
              <a:rPr lang="sk-SK" sz="1400" u="sng" dirty="0" smtClean="0">
                <a:hlinkClick r:id="rId11"/>
              </a:rPr>
              <a:t>http://www.hrypc.cz/informace/herni-pc/img/pevny-disk-det.jpg</a:t>
            </a:r>
            <a:endParaRPr lang="sk-SK" sz="1400" u="sng" dirty="0" smtClean="0"/>
          </a:p>
          <a:p>
            <a:pPr>
              <a:buFont typeface="Arial" pitchFamily="34" charset="0"/>
              <a:buChar char="•"/>
            </a:pPr>
            <a:r>
              <a:rPr lang="sk-SK" sz="1400" u="sng" dirty="0" smtClean="0"/>
              <a:t> </a:t>
            </a:r>
            <a:r>
              <a:rPr lang="sk-SK" sz="1400" u="sng" dirty="0" smtClean="0">
                <a:hlinkClick r:id="rId12"/>
              </a:rPr>
              <a:t>http://obchod.imdata.sk/image/cache/data/usb_hdd/toshiba_StoreART1-500x500.jpg</a:t>
            </a:r>
            <a:endParaRPr lang="sk-SK" sz="1400" u="sng" dirty="0" smtClean="0"/>
          </a:p>
          <a:p>
            <a:pPr>
              <a:buFont typeface="Arial" pitchFamily="34" charset="0"/>
              <a:buChar char="•"/>
            </a:pPr>
            <a:r>
              <a:rPr lang="sk-SK" sz="1400" u="sng" dirty="0" smtClean="0"/>
              <a:t> </a:t>
            </a:r>
            <a:r>
              <a:rPr lang="sk-SK" sz="1400" u="sng" dirty="0" smtClean="0">
                <a:hlinkClick r:id="rId13"/>
              </a:rPr>
              <a:t>http://www.obchodny-dom.sk/file.phtml/297997/katalog/lg_gp08nu20_big1.jpg</a:t>
            </a:r>
            <a:endParaRPr lang="sk-SK" sz="1400" u="sng" dirty="0" smtClean="0"/>
          </a:p>
          <a:p>
            <a:pPr>
              <a:buFont typeface="Arial" pitchFamily="34" charset="0"/>
              <a:buChar char="•"/>
            </a:pPr>
            <a:r>
              <a:rPr lang="sk-SK" sz="1400" u="sng" dirty="0" smtClean="0"/>
              <a:t> </a:t>
            </a:r>
            <a:r>
              <a:rPr lang="sk-SK" sz="1400" u="sng" dirty="0" smtClean="0">
                <a:hlinkClick r:id="rId14"/>
              </a:rPr>
              <a:t>http://www.lukasprelovsky.sk/wp-content/uploads/2009/08/burn-cds-dvds-hive.png</a:t>
            </a:r>
            <a:endParaRPr lang="sk-SK" sz="1400" u="sng" dirty="0" smtClean="0"/>
          </a:p>
          <a:p>
            <a:pPr>
              <a:buFont typeface="Arial" pitchFamily="34" charset="0"/>
              <a:buChar char="•"/>
            </a:pPr>
            <a:endParaRPr lang="sk-SK" sz="1400" u="sng" dirty="0" smtClean="0"/>
          </a:p>
          <a:p>
            <a:pPr>
              <a:buFont typeface="Arial" pitchFamily="34" charset="0"/>
              <a:buChar char="•"/>
            </a:pPr>
            <a:r>
              <a:rPr lang="sk-SK" sz="1400" u="sng" dirty="0" smtClean="0"/>
              <a:t> </a:t>
            </a:r>
            <a:r>
              <a:rPr lang="sk-SK" sz="1400" u="sng" dirty="0" smtClean="0">
                <a:hlinkClick r:id="rId15"/>
              </a:rPr>
              <a:t>http://www.sciencephoto.com/image/157137/large/C0094524-DVD_disc-SPL.jpg</a:t>
            </a:r>
            <a:endParaRPr lang="sk-SK" sz="1400" dirty="0" smtClean="0"/>
          </a:p>
          <a:p>
            <a:pPr>
              <a:buFont typeface="Arial" pitchFamily="34" charset="0"/>
              <a:buChar char="•"/>
            </a:pPr>
            <a:r>
              <a:rPr lang="sk-SK" sz="1400" dirty="0" smtClean="0"/>
              <a:t> </a:t>
            </a:r>
            <a:r>
              <a:rPr lang="sk-SK" sz="1400" u="sng" dirty="0" smtClean="0">
                <a:hlinkClick r:id="rId16"/>
              </a:rPr>
              <a:t>http://ssjh.sk/txt/images/graficka1.jpg</a:t>
            </a:r>
            <a:endParaRPr lang="sk-SK" sz="1400" dirty="0" smtClean="0"/>
          </a:p>
        </p:txBody>
      </p:sp>
    </p:spTree>
  </p:cSld>
  <p:clrMapOvr>
    <a:masterClrMapping/>
  </p:clrMapOvr>
  <p:transition>
    <p:strips dir="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2000" dirty="0" smtClean="0"/>
              <a:t>Použitá literatúra</a:t>
            </a:r>
            <a:endParaRPr lang="sk-SK" sz="2000" dirty="0"/>
          </a:p>
        </p:txBody>
      </p:sp>
      <p:sp>
        <p:nvSpPr>
          <p:cNvPr id="3" name="Zástupný symbol dátumu 2"/>
          <p:cNvSpPr>
            <a:spLocks noGrp="1"/>
          </p:cNvSpPr>
          <p:nvPr>
            <p:ph type="dt" sz="half" idx="10"/>
          </p:nvPr>
        </p:nvSpPr>
        <p:spPr/>
        <p:txBody>
          <a:bodyPr/>
          <a:lstStyle/>
          <a:p>
            <a:r>
              <a:rPr lang="sk-SK" smtClean="0"/>
              <a:t>6.4.2012</a:t>
            </a:r>
            <a:endParaRPr lang="sk-SK"/>
          </a:p>
        </p:txBody>
      </p:sp>
      <p:sp>
        <p:nvSpPr>
          <p:cNvPr id="5" name="BlokTextu 4"/>
          <p:cNvSpPr txBox="1"/>
          <p:nvPr/>
        </p:nvSpPr>
        <p:spPr>
          <a:xfrm>
            <a:off x="428596" y="1571612"/>
            <a:ext cx="8286808" cy="4401205"/>
          </a:xfrm>
          <a:prstGeom prst="rect">
            <a:avLst/>
          </a:prstGeom>
          <a:noFill/>
        </p:spPr>
        <p:txBody>
          <a:bodyPr wrap="square" rtlCol="0">
            <a:spAutoFit/>
          </a:bodyPr>
          <a:lstStyle/>
          <a:p>
            <a:pPr>
              <a:buFont typeface="Arial" pitchFamily="34" charset="0"/>
              <a:buChar char="•"/>
            </a:pPr>
            <a:r>
              <a:rPr lang="sk-SK" sz="1400" dirty="0" smtClean="0"/>
              <a:t> </a:t>
            </a:r>
            <a:r>
              <a:rPr lang="sk-SK" sz="1400" u="sng" dirty="0" smtClean="0">
                <a:hlinkClick r:id="rId2"/>
              </a:rPr>
              <a:t>http://www.swsd.sk/asus-pci-g31-pci-card-wi-fi-sietova-karta_i152909.jpg</a:t>
            </a:r>
            <a:endParaRPr lang="sk-SK" sz="1400" u="sng" dirty="0" smtClean="0"/>
          </a:p>
          <a:p>
            <a:pPr>
              <a:buFont typeface="Arial" pitchFamily="34" charset="0"/>
              <a:buChar char="•"/>
            </a:pPr>
            <a:r>
              <a:rPr lang="sk-SK" sz="1400" u="sng" dirty="0" smtClean="0"/>
              <a:t> </a:t>
            </a:r>
            <a:r>
              <a:rPr lang="sk-SK" sz="1400" u="sng" dirty="0" smtClean="0">
                <a:hlinkClick r:id="rId3"/>
              </a:rPr>
              <a:t>http://www.hamashop.sk/fotky5173/fotos/00039700abb.jpg</a:t>
            </a:r>
            <a:endParaRPr lang="sk-SK" sz="1400" u="sng" dirty="0" smtClean="0"/>
          </a:p>
          <a:p>
            <a:pPr>
              <a:buFont typeface="Arial" pitchFamily="34" charset="0"/>
              <a:buChar char="•"/>
            </a:pPr>
            <a:r>
              <a:rPr lang="sk-SK" sz="1400" u="sng" dirty="0" smtClean="0"/>
              <a:t> </a:t>
            </a:r>
            <a:r>
              <a:rPr lang="sk-SK" sz="1400" u="sng" dirty="0" smtClean="0">
                <a:hlinkClick r:id="rId4"/>
              </a:rPr>
              <a:t>http://www.chemnet.sk/pictures/galeria/gbsietovka.gif</a:t>
            </a:r>
            <a:endParaRPr lang="sk-SK" sz="1400" u="sng" dirty="0" smtClean="0"/>
          </a:p>
          <a:p>
            <a:pPr>
              <a:buFont typeface="Arial" pitchFamily="34" charset="0"/>
              <a:buChar char="•"/>
            </a:pPr>
            <a:r>
              <a:rPr lang="sk-SK" sz="1400" u="sng" dirty="0" smtClean="0"/>
              <a:t> </a:t>
            </a:r>
            <a:r>
              <a:rPr lang="sk-SK" sz="1400" u="sng" dirty="0" smtClean="0">
                <a:hlinkClick r:id="rId5"/>
              </a:rPr>
              <a:t>http://www.top-bazar.sk/foto/1526040503-multifunkcna-tlaciaren-canon-mp140-len-za-19-9.jpg</a:t>
            </a:r>
            <a:endParaRPr lang="sk-SK" sz="1400" dirty="0" smtClean="0"/>
          </a:p>
          <a:p>
            <a:pPr>
              <a:buFont typeface="Arial" pitchFamily="34" charset="0"/>
              <a:buChar char="•"/>
            </a:pPr>
            <a:r>
              <a:rPr lang="sk-SK" sz="1400" dirty="0" smtClean="0"/>
              <a:t> </a:t>
            </a:r>
            <a:r>
              <a:rPr lang="sk-SK" sz="1400" u="sng" dirty="0" smtClean="0">
                <a:hlinkClick r:id="rId6"/>
              </a:rPr>
              <a:t>http://www.eurodata.sk/img.asp?stiid=7113</a:t>
            </a:r>
            <a:endParaRPr lang="sk-SK" sz="1400" dirty="0" smtClean="0"/>
          </a:p>
          <a:p>
            <a:pPr marL="87313" indent="-87313">
              <a:buFont typeface="Arial" pitchFamily="34" charset="0"/>
              <a:buChar char="•"/>
            </a:pPr>
            <a:r>
              <a:rPr lang="sk-SK" sz="1400" dirty="0" smtClean="0"/>
              <a:t> </a:t>
            </a:r>
            <a:r>
              <a:rPr lang="sk-SK" sz="1400" u="sng" dirty="0" smtClean="0">
                <a:hlinkClick r:id="rId7"/>
              </a:rPr>
              <a:t>http://webobchody.sk/images/ep13.jpg</a:t>
            </a:r>
            <a:endParaRPr lang="sk-SK" sz="1400" u="sng" dirty="0" smtClean="0"/>
          </a:p>
          <a:p>
            <a:pPr>
              <a:buFont typeface="Arial" pitchFamily="34" charset="0"/>
              <a:buChar char="•"/>
            </a:pPr>
            <a:r>
              <a:rPr lang="sk-SK" sz="1400" u="sng" dirty="0" smtClean="0"/>
              <a:t> </a:t>
            </a:r>
            <a:r>
              <a:rPr lang="sk-SK" sz="1400" u="sng" dirty="0" smtClean="0">
                <a:hlinkClick r:id="rId8"/>
              </a:rPr>
              <a:t>http://www.tpd.sk/products/12281-0.png</a:t>
            </a:r>
            <a:endParaRPr lang="sk-SK" sz="1400" u="sng" dirty="0" smtClean="0"/>
          </a:p>
          <a:p>
            <a:pPr>
              <a:buFont typeface="Arial" pitchFamily="34" charset="0"/>
              <a:buChar char="•"/>
            </a:pPr>
            <a:r>
              <a:rPr lang="sk-SK" sz="1400" u="sng" dirty="0" smtClean="0"/>
              <a:t> </a:t>
            </a:r>
            <a:r>
              <a:rPr lang="sk-SK" sz="1400" u="sng" dirty="0" smtClean="0">
                <a:hlinkClick r:id="rId9"/>
              </a:rPr>
              <a:t>http://webobchody.sk/images/toner.jpg</a:t>
            </a:r>
            <a:endParaRPr lang="sk-SK" sz="1400" u="sng" dirty="0" smtClean="0"/>
          </a:p>
          <a:p>
            <a:pPr>
              <a:buFont typeface="Arial" pitchFamily="34" charset="0"/>
              <a:buChar char="•"/>
            </a:pPr>
            <a:r>
              <a:rPr lang="sk-SK" sz="1400" u="sng" dirty="0" smtClean="0"/>
              <a:t> </a:t>
            </a:r>
            <a:r>
              <a:rPr lang="sk-SK" sz="1400" u="sng" dirty="0" smtClean="0">
                <a:hlinkClick r:id="rId10"/>
              </a:rPr>
              <a:t>http://vseohw.net/clanky/108_1.jpg</a:t>
            </a:r>
            <a:endParaRPr lang="sk-SK" sz="1400" u="sng" dirty="0" smtClean="0"/>
          </a:p>
          <a:p>
            <a:pPr>
              <a:buFont typeface="Arial" pitchFamily="34" charset="0"/>
              <a:buChar char="•"/>
            </a:pPr>
            <a:r>
              <a:rPr lang="sk-SK" sz="1400" u="sng" dirty="0" smtClean="0"/>
              <a:t> </a:t>
            </a:r>
            <a:r>
              <a:rPr lang="sk-SK" sz="1400" u="sng" dirty="0" smtClean="0">
                <a:hlinkClick r:id="rId11"/>
              </a:rPr>
              <a:t>http://sk.wikipedia.org/wiki/Po%C4%8D%C3%ADta%C4%8Dov%C3%A1_kl%C3%A1vesnica</a:t>
            </a:r>
            <a:endParaRPr lang="sk-SK" sz="1400" dirty="0" smtClean="0"/>
          </a:p>
          <a:p>
            <a:pPr>
              <a:buFont typeface="Arial" pitchFamily="34" charset="0"/>
              <a:buChar char="•"/>
            </a:pPr>
            <a:r>
              <a:rPr lang="sk-SK" sz="1400" dirty="0" smtClean="0"/>
              <a:t> </a:t>
            </a:r>
            <a:r>
              <a:rPr lang="sk-SK" sz="1400" u="sng" dirty="0" smtClean="0">
                <a:hlinkClick r:id="rId12"/>
              </a:rPr>
              <a:t>http://cs.wikipedia.org/wiki/Po%C4%8D%C3%ADta%C4%8Dov%C3%A1_my%C5%A1</a:t>
            </a:r>
            <a:endParaRPr lang="sk-SK" sz="1400" dirty="0" smtClean="0"/>
          </a:p>
          <a:p>
            <a:pPr marL="87313" indent="-87313">
              <a:buFont typeface="Arial" pitchFamily="34" charset="0"/>
              <a:buChar char="•"/>
            </a:pPr>
            <a:r>
              <a:rPr lang="sk-SK" sz="1400" dirty="0" smtClean="0"/>
              <a:t> </a:t>
            </a:r>
            <a:r>
              <a:rPr lang="sk-SK" sz="1400" u="sng" dirty="0" smtClean="0">
                <a:hlinkClick r:id="rId13"/>
              </a:rPr>
              <a:t>http://upload.wikimedia.org/wikipedia/commons/thumb/f/fd/Mouse-mechanism-cutaway.png/300px-Mouse-mechanism-cutaway.png</a:t>
            </a:r>
            <a:endParaRPr lang="sk-SK" sz="1400" u="sng" dirty="0" smtClean="0"/>
          </a:p>
          <a:p>
            <a:pPr>
              <a:buFont typeface="Arial" pitchFamily="34" charset="0"/>
              <a:buChar char="•"/>
            </a:pPr>
            <a:r>
              <a:rPr lang="sk-SK" sz="1400" u="sng" dirty="0" smtClean="0"/>
              <a:t> </a:t>
            </a:r>
            <a:r>
              <a:rPr lang="sk-SK" sz="1400" u="sng" dirty="0" smtClean="0">
                <a:hlinkClick r:id="rId14"/>
              </a:rPr>
              <a:t>http://upload.wikimedia.org/wikipedia/commons/8/8c/Optical_mouse_shining.jpg</a:t>
            </a:r>
            <a:endParaRPr lang="sk-SK" sz="1400" dirty="0" smtClean="0"/>
          </a:p>
          <a:p>
            <a:pPr>
              <a:buFont typeface="Arial" pitchFamily="34" charset="0"/>
              <a:buChar char="•"/>
            </a:pPr>
            <a:r>
              <a:rPr lang="sk-SK" sz="1400" dirty="0" smtClean="0"/>
              <a:t> </a:t>
            </a:r>
            <a:r>
              <a:rPr lang="sk-SK" sz="1400" u="sng" dirty="0" smtClean="0">
                <a:hlinkClick r:id="rId15"/>
              </a:rPr>
              <a:t>http://www.zsmladsahy.edu.sk/pic/scanner.jpg</a:t>
            </a:r>
            <a:endParaRPr lang="sk-SK" sz="1400" u="sng" dirty="0" smtClean="0"/>
          </a:p>
          <a:p>
            <a:pPr>
              <a:buFont typeface="Arial" pitchFamily="34" charset="0"/>
              <a:buChar char="•"/>
            </a:pPr>
            <a:r>
              <a:rPr lang="sk-SK" sz="1400" u="sng" dirty="0" smtClean="0"/>
              <a:t> </a:t>
            </a:r>
            <a:r>
              <a:rPr lang="sk-SK" sz="1400" u="sng" dirty="0" smtClean="0">
                <a:hlinkClick r:id="rId16"/>
              </a:rPr>
              <a:t>http://www.2hheran.cz/fotocache/bigorig/tablet5.jpg</a:t>
            </a:r>
            <a:endParaRPr lang="sk-SK" sz="1400" u="sng" dirty="0" smtClean="0"/>
          </a:p>
          <a:p>
            <a:pPr marL="87313" indent="-87313">
              <a:buFont typeface="Arial" pitchFamily="34" charset="0"/>
              <a:buChar char="•"/>
            </a:pPr>
            <a:r>
              <a:rPr lang="sk-SK" sz="1400" u="sng" dirty="0" smtClean="0"/>
              <a:t> </a:t>
            </a:r>
            <a:r>
              <a:rPr lang="sk-SK" sz="1400" u="sng" dirty="0" smtClean="0">
                <a:hlinkClick r:id="rId17"/>
              </a:rPr>
              <a:t>http://computerlcd.org/China_Sony_LCD_17_lcd_panel_used_lcd_monitor_lcd_172008729117472.jpg</a:t>
            </a:r>
            <a:endParaRPr lang="sk-SK" sz="1400" dirty="0" smtClean="0"/>
          </a:p>
          <a:p>
            <a:pPr>
              <a:buFont typeface="Arial" pitchFamily="34" charset="0"/>
              <a:buChar char="•"/>
            </a:pPr>
            <a:r>
              <a:rPr lang="sk-SK" sz="1400" dirty="0" smtClean="0"/>
              <a:t> </a:t>
            </a:r>
            <a:r>
              <a:rPr lang="sk-SK" sz="1400" u="sng" dirty="0" smtClean="0">
                <a:hlinkClick r:id="rId18"/>
              </a:rPr>
              <a:t>http://image.made-in-china.com/2f0j00YCtTckinHHqv/17-Pure-Flat-CRT-Monitor.jpg</a:t>
            </a:r>
            <a:endParaRPr lang="sk-SK" sz="1400" dirty="0" smtClean="0"/>
          </a:p>
        </p:txBody>
      </p:sp>
    </p:spTree>
  </p:cSld>
  <p:clrMapOvr>
    <a:masterClrMapping/>
  </p:clrMapOvr>
  <p:transition>
    <p:strips dir="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dátumu 2"/>
          <p:cNvSpPr>
            <a:spLocks noGrp="1"/>
          </p:cNvSpPr>
          <p:nvPr>
            <p:ph type="dt" sz="half" idx="10"/>
          </p:nvPr>
        </p:nvSpPr>
        <p:spPr/>
        <p:txBody>
          <a:bodyPr/>
          <a:lstStyle/>
          <a:p>
            <a:r>
              <a:rPr lang="sk-SK" smtClean="0"/>
              <a:t>6.4.2012</a:t>
            </a:r>
            <a:endParaRPr lang="sk-SK"/>
          </a:p>
        </p:txBody>
      </p:sp>
      <p:sp>
        <p:nvSpPr>
          <p:cNvPr id="4" name="Nadpis 3"/>
          <p:cNvSpPr>
            <a:spLocks noGrp="1"/>
          </p:cNvSpPr>
          <p:nvPr>
            <p:ph type="ctrTitle"/>
          </p:nvPr>
        </p:nvSpPr>
        <p:spPr/>
        <p:txBody>
          <a:bodyPr/>
          <a:lstStyle/>
          <a:p>
            <a:r>
              <a:rPr lang="sk-SK" dirty="0" smtClean="0">
                <a:latin typeface="Arial" pitchFamily="34" charset="0"/>
                <a:cs typeface="Arial" pitchFamily="34" charset="0"/>
              </a:rPr>
              <a:t>Ďakujem za pozornosť.</a:t>
            </a:r>
            <a:endParaRPr lang="sk-SK" dirty="0">
              <a:latin typeface="Arial" pitchFamily="34" charset="0"/>
              <a:cs typeface="Arial" pitchFamily="34" charset="0"/>
            </a:endParaRPr>
          </a:p>
        </p:txBody>
      </p:sp>
      <p:sp>
        <p:nvSpPr>
          <p:cNvPr id="5" name="BlokTextu 4"/>
          <p:cNvSpPr txBox="1"/>
          <p:nvPr/>
        </p:nvSpPr>
        <p:spPr>
          <a:xfrm>
            <a:off x="3250396" y="3571876"/>
            <a:ext cx="3193812" cy="923330"/>
          </a:xfrm>
          <a:prstGeom prst="rect">
            <a:avLst/>
          </a:prstGeom>
          <a:noFill/>
        </p:spPr>
        <p:txBody>
          <a:bodyPr wrap="square" rtlCol="0">
            <a:spAutoFit/>
          </a:bodyPr>
          <a:lstStyle/>
          <a:p>
            <a:pPr algn="ctr"/>
            <a:r>
              <a:rPr lang="sk-SK" dirty="0" smtClean="0">
                <a:latin typeface="Arial" pitchFamily="34" charset="0"/>
                <a:cs typeface="Arial" pitchFamily="34" charset="0"/>
              </a:rPr>
              <a:t>Mgr. Vladimír Vančo</a:t>
            </a:r>
          </a:p>
          <a:p>
            <a:pPr algn="ctr"/>
            <a:r>
              <a:rPr lang="sk-SK" dirty="0" smtClean="0">
                <a:latin typeface="Arial" pitchFamily="34" charset="0"/>
                <a:cs typeface="Arial" pitchFamily="34" charset="0"/>
              </a:rPr>
              <a:t>ZŠ Sibírska, Prešov</a:t>
            </a:r>
          </a:p>
          <a:p>
            <a:pPr algn="ctr"/>
            <a:r>
              <a:rPr lang="sk-SK" dirty="0" err="1" smtClean="0">
                <a:latin typeface="Arial" pitchFamily="34" charset="0"/>
                <a:cs typeface="Arial" pitchFamily="34" charset="0"/>
              </a:rPr>
              <a:t>vladimirvanco@zssibirska.sk</a:t>
            </a:r>
            <a:endParaRPr lang="sk-SK" dirty="0">
              <a:latin typeface="Arial" pitchFamily="34" charset="0"/>
              <a:cs typeface="Arial" pitchFamily="34" charset="0"/>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b="1" dirty="0" smtClean="0">
                <a:latin typeface="Arial" pitchFamily="34" charset="0"/>
                <a:cs typeface="Arial" pitchFamily="34" charset="0"/>
              </a:rPr>
              <a:t>Zostava PC</a:t>
            </a:r>
            <a:endParaRPr lang="sk-SK" dirty="0">
              <a:latin typeface="Arial" pitchFamily="34" charset="0"/>
              <a:cs typeface="Arial" pitchFamily="34" charset="0"/>
            </a:endParaRPr>
          </a:p>
        </p:txBody>
      </p:sp>
      <p:graphicFrame>
        <p:nvGraphicFramePr>
          <p:cNvPr id="5" name="Diagram 4"/>
          <p:cNvGraphicFramePr/>
          <p:nvPr>
            <p:extLst>
              <p:ext uri="{D42A27DB-BD31-4B8C-83A1-F6EECF244321}">
                <p14:modId xmlns:p14="http://schemas.microsoft.com/office/powerpoint/2010/main" val="2607094708"/>
              </p:ext>
            </p:extLst>
          </p:nvPr>
        </p:nvGraphicFramePr>
        <p:xfrm>
          <a:off x="827584" y="1785926"/>
          <a:ext cx="748883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normAutofit fontScale="90000"/>
          </a:bodyPr>
          <a:lstStyle/>
          <a:p>
            <a:r>
              <a:rPr lang="sk-SK" b="1" dirty="0" smtClean="0">
                <a:latin typeface="Arial" pitchFamily="34" charset="0"/>
                <a:cs typeface="Arial" pitchFamily="34" charset="0"/>
              </a:rPr>
              <a:t>Výkonná časť </a:t>
            </a:r>
            <a:br>
              <a:rPr lang="sk-SK" b="1" dirty="0" smtClean="0">
                <a:latin typeface="Arial" pitchFamily="34" charset="0"/>
                <a:cs typeface="Arial" pitchFamily="34" charset="0"/>
              </a:rPr>
            </a:br>
            <a:r>
              <a:rPr lang="sk-SK" sz="2700" b="1" dirty="0" smtClean="0">
                <a:latin typeface="Arial" pitchFamily="34" charset="0"/>
                <a:cs typeface="Arial" pitchFamily="34" charset="0"/>
              </a:rPr>
              <a:t>–</a:t>
            </a:r>
            <a:r>
              <a:rPr lang="sk-SK" b="1" dirty="0" smtClean="0">
                <a:latin typeface="Arial" pitchFamily="34" charset="0"/>
                <a:cs typeface="Arial" pitchFamily="34" charset="0"/>
              </a:rPr>
              <a:t/>
            </a:r>
            <a:br>
              <a:rPr lang="sk-SK" b="1" dirty="0" smtClean="0">
                <a:latin typeface="Arial" pitchFamily="34" charset="0"/>
                <a:cs typeface="Arial" pitchFamily="34" charset="0"/>
              </a:rPr>
            </a:br>
            <a:r>
              <a:rPr lang="sk-SK" b="1" dirty="0" smtClean="0">
                <a:latin typeface="Arial" pitchFamily="34" charset="0"/>
                <a:cs typeface="Arial" pitchFamily="34" charset="0"/>
              </a:rPr>
              <a:t>základná jednotka</a:t>
            </a:r>
            <a:endParaRPr lang="sk-SK" b="1" dirty="0">
              <a:latin typeface="Arial" pitchFamily="34" charset="0"/>
              <a:cs typeface="Arial" pitchFamily="34" charset="0"/>
            </a:endParaRPr>
          </a:p>
        </p:txBody>
      </p:sp>
      <p:sp>
        <p:nvSpPr>
          <p:cNvPr id="6" name="BlokTextu 5"/>
          <p:cNvSpPr txBox="1"/>
          <p:nvPr/>
        </p:nvSpPr>
        <p:spPr>
          <a:xfrm>
            <a:off x="323528" y="2564904"/>
            <a:ext cx="8606190" cy="4524315"/>
          </a:xfrm>
          <a:prstGeom prst="rect">
            <a:avLst/>
          </a:prstGeom>
          <a:noFill/>
        </p:spPr>
        <p:txBody>
          <a:bodyPr wrap="square" rtlCol="0">
            <a:spAutoFit/>
          </a:bodyPr>
          <a:lstStyle/>
          <a:p>
            <a:pPr lvl="0">
              <a:lnSpc>
                <a:spcPct val="150000"/>
              </a:lnSpc>
              <a:buFont typeface="Arial" pitchFamily="34" charset="0"/>
              <a:buChar char="•"/>
            </a:pPr>
            <a:r>
              <a:rPr lang="sk-SK" sz="2000" dirty="0" smtClean="0">
                <a:latin typeface="Arial" pitchFamily="34" charset="0"/>
                <a:cs typeface="Arial" pitchFamily="34" charset="0"/>
              </a:rPr>
              <a:t> </a:t>
            </a:r>
            <a:r>
              <a:rPr lang="sk-SK" sz="2400" dirty="0">
                <a:latin typeface="Bookman Old Style" pitchFamily="18" charset="0"/>
                <a:cs typeface="Arial" pitchFamily="34" charset="0"/>
              </a:rPr>
              <a:t>časť PC, ktorá najviac ovplyvňuje výkon </a:t>
            </a:r>
            <a:r>
              <a:rPr lang="sk-SK" sz="2400" dirty="0" smtClean="0">
                <a:latin typeface="Bookman Old Style" pitchFamily="18" charset="0"/>
                <a:cs typeface="Arial" pitchFamily="34" charset="0"/>
              </a:rPr>
              <a:t>počítača </a:t>
            </a:r>
          </a:p>
          <a:p>
            <a:pPr lvl="0">
              <a:lnSpc>
                <a:spcPct val="150000"/>
              </a:lnSpc>
            </a:pPr>
            <a:r>
              <a:rPr lang="sk-SK" sz="2400" dirty="0" smtClean="0">
                <a:latin typeface="Bookman Old Style" pitchFamily="18" charset="0"/>
                <a:cs typeface="Arial" pitchFamily="34" charset="0"/>
              </a:rPr>
              <a:t>  (tzv</a:t>
            </a:r>
            <a:r>
              <a:rPr lang="sk-SK" sz="2400" dirty="0">
                <a:latin typeface="Bookman Old Style" pitchFamily="18" charset="0"/>
                <a:cs typeface="Arial" pitchFamily="34" charset="0"/>
              </a:rPr>
              <a:t>. systémová jednotka</a:t>
            </a:r>
            <a:r>
              <a:rPr lang="sk-SK" sz="2400" dirty="0" smtClean="0">
                <a:latin typeface="Bookman Old Style" pitchFamily="18" charset="0"/>
                <a:cs typeface="Arial" pitchFamily="34" charset="0"/>
              </a:rPr>
              <a:t>),</a:t>
            </a:r>
            <a:endParaRPr lang="sk-SK" sz="2400" dirty="0">
              <a:latin typeface="Bookman Old Style" pitchFamily="18" charset="0"/>
              <a:cs typeface="Arial" pitchFamily="34" charset="0"/>
            </a:endParaRPr>
          </a:p>
          <a:p>
            <a:pPr lvl="0">
              <a:lnSpc>
                <a:spcPct val="150000"/>
              </a:lnSpc>
              <a:buFont typeface="Arial" pitchFamily="34" charset="0"/>
              <a:buChar char="•"/>
            </a:pPr>
            <a:r>
              <a:rPr lang="sk-SK" sz="2400" dirty="0" smtClean="0">
                <a:latin typeface="Bookman Old Style" pitchFamily="18" charset="0"/>
                <a:cs typeface="Arial" pitchFamily="34" charset="0"/>
              </a:rPr>
              <a:t> skrinka, v</a:t>
            </a:r>
            <a:r>
              <a:rPr lang="sk-SK" sz="2400" dirty="0">
                <a:latin typeface="Bookman Old Style" pitchFamily="18" charset="0"/>
                <a:cs typeface="Arial" pitchFamily="34" charset="0"/>
              </a:rPr>
              <a:t> ktorej sú uložené </a:t>
            </a:r>
            <a:r>
              <a:rPr lang="sk-SK" sz="2400" dirty="0" smtClean="0">
                <a:latin typeface="Bookman Old Style" pitchFamily="18" charset="0"/>
                <a:cs typeface="Arial" pitchFamily="34" charset="0"/>
              </a:rPr>
              <a:t>jednotlivé</a:t>
            </a:r>
          </a:p>
          <a:p>
            <a:pPr lvl="0">
              <a:lnSpc>
                <a:spcPct val="150000"/>
              </a:lnSpc>
            </a:pPr>
            <a:r>
              <a:rPr lang="sk-SK" sz="2400" dirty="0" smtClean="0">
                <a:latin typeface="Bookman Old Style" pitchFamily="18" charset="0"/>
                <a:cs typeface="Arial" pitchFamily="34" charset="0"/>
              </a:rPr>
              <a:t>  komponenty počítača,</a:t>
            </a:r>
          </a:p>
          <a:p>
            <a:pPr>
              <a:lnSpc>
                <a:spcPct val="150000"/>
              </a:lnSpc>
              <a:buFont typeface="Arial" pitchFamily="34" charset="0"/>
              <a:buChar char="•"/>
            </a:pPr>
            <a:r>
              <a:rPr lang="sk-SK" sz="2400" dirty="0">
                <a:latin typeface="Bookman Old Style" pitchFamily="18" charset="0"/>
                <a:cs typeface="Arial" pitchFamily="34" charset="0"/>
              </a:rPr>
              <a:t> môže byť ako </a:t>
            </a:r>
            <a:r>
              <a:rPr lang="sk-SK" sz="2400" dirty="0" smtClean="0">
                <a:latin typeface="Bookman Old Style" pitchFamily="18" charset="0"/>
                <a:cs typeface="Arial" pitchFamily="34" charset="0"/>
              </a:rPr>
              <a:t>: </a:t>
            </a:r>
          </a:p>
          <a:p>
            <a:pPr>
              <a:lnSpc>
                <a:spcPct val="150000"/>
              </a:lnSpc>
            </a:pPr>
            <a:r>
              <a:rPr lang="sk-SK" dirty="0" smtClean="0">
                <a:latin typeface="Arial" pitchFamily="34" charset="0"/>
                <a:cs typeface="Arial" pitchFamily="34" charset="0"/>
              </a:rPr>
              <a:t>	</a:t>
            </a:r>
            <a:endParaRPr lang="sk-SK" dirty="0">
              <a:latin typeface="Arial" pitchFamily="34" charset="0"/>
              <a:cs typeface="Arial" pitchFamily="34" charset="0"/>
            </a:endParaRPr>
          </a:p>
          <a:p>
            <a:pPr>
              <a:lnSpc>
                <a:spcPct val="150000"/>
              </a:lnSpc>
            </a:pPr>
            <a:r>
              <a:rPr lang="sk-SK" dirty="0" smtClean="0">
                <a:latin typeface="Arial" pitchFamily="34" charset="0"/>
                <a:cs typeface="Arial" pitchFamily="34" charset="0"/>
              </a:rPr>
              <a:t>	</a:t>
            </a:r>
          </a:p>
          <a:p>
            <a:pPr>
              <a:lnSpc>
                <a:spcPct val="150000"/>
              </a:lnSpc>
            </a:pPr>
            <a:r>
              <a:rPr lang="sk-SK" dirty="0">
                <a:latin typeface="Arial" pitchFamily="34" charset="0"/>
                <a:cs typeface="Arial" pitchFamily="34" charset="0"/>
              </a:rPr>
              <a:t>	</a:t>
            </a:r>
          </a:p>
          <a:p>
            <a:pPr lvl="0">
              <a:lnSpc>
                <a:spcPct val="150000"/>
              </a:lnSpc>
              <a:buFont typeface="Arial" pitchFamily="34" charset="0"/>
              <a:buChar char="•"/>
            </a:pPr>
            <a:endParaRPr lang="sk-SK" dirty="0">
              <a:latin typeface="Arial" pitchFamily="34" charset="0"/>
              <a:cs typeface="Arial" pitchFamily="34" charset="0"/>
            </a:endParaRPr>
          </a:p>
        </p:txBody>
      </p:sp>
      <p:pic>
        <p:nvPicPr>
          <p:cNvPr id="1026" name="Picture 2" descr="http://www.usedlaptoppk.com/wp-content/uploads/2012/02/Hp-Desktop-Pc.jpg"/>
          <p:cNvPicPr>
            <a:picLocks noChangeAspect="1" noChangeArrowheads="1"/>
          </p:cNvPicPr>
          <p:nvPr/>
        </p:nvPicPr>
        <p:blipFill>
          <a:blip r:embed="rId2" cstate="print"/>
          <a:srcRect t="30000" b="29500"/>
          <a:stretch>
            <a:fillRect/>
          </a:stretch>
        </p:blipFill>
        <p:spPr bwMode="auto">
          <a:xfrm>
            <a:off x="4000496" y="5143512"/>
            <a:ext cx="2293056" cy="928694"/>
          </a:xfrm>
          <a:prstGeom prst="rect">
            <a:avLst/>
          </a:prstGeom>
          <a:ln>
            <a:noFill/>
          </a:ln>
          <a:effectLst>
            <a:glow rad="228600">
              <a:schemeClr val="accent3">
                <a:satMod val="175000"/>
                <a:alpha val="40000"/>
              </a:schemeClr>
            </a:glow>
            <a:softEdge rad="112500"/>
          </a:effectLst>
        </p:spPr>
      </p:pic>
      <p:pic>
        <p:nvPicPr>
          <p:cNvPr id="1028" name="Picture 4" descr="http://t2.gstatic.com/images?q=tbn:ANd9GcT1edI9YmwLXXTUUo0POSiu_YG7FuATMBRtclaFS29rcJZKLUhpRVOHTi-Q2g"/>
          <p:cNvPicPr>
            <a:picLocks noChangeAspect="1" noChangeArrowheads="1"/>
          </p:cNvPicPr>
          <p:nvPr/>
        </p:nvPicPr>
        <p:blipFill>
          <a:blip r:embed="rId3" cstate="print">
            <a:clrChange>
              <a:clrFrom>
                <a:srgbClr val="FFFFFF"/>
              </a:clrFrom>
              <a:clrTo>
                <a:srgbClr val="FFFFFF">
                  <a:alpha val="0"/>
                </a:srgbClr>
              </a:clrTo>
            </a:clrChange>
          </a:blip>
          <a:srcRect r="20454"/>
          <a:stretch>
            <a:fillRect/>
          </a:stretch>
        </p:blipFill>
        <p:spPr bwMode="auto">
          <a:xfrm>
            <a:off x="7572396" y="3983497"/>
            <a:ext cx="1357322" cy="2197553"/>
          </a:xfrm>
          <a:prstGeom prst="rect">
            <a:avLst/>
          </a:prstGeom>
          <a:noFill/>
          <a:effectLst>
            <a:glow rad="228600">
              <a:schemeClr val="accent3">
                <a:satMod val="175000"/>
                <a:alpha val="40000"/>
              </a:schemeClr>
            </a:glow>
          </a:effectLst>
        </p:spPr>
      </p:pic>
      <p:sp>
        <p:nvSpPr>
          <p:cNvPr id="9" name="BlokTextu 8"/>
          <p:cNvSpPr txBox="1"/>
          <p:nvPr/>
        </p:nvSpPr>
        <p:spPr>
          <a:xfrm>
            <a:off x="1857356" y="5643578"/>
            <a:ext cx="1571636" cy="523220"/>
          </a:xfrm>
          <a:prstGeom prst="rect">
            <a:avLst/>
          </a:prstGeom>
          <a:noFill/>
        </p:spPr>
        <p:txBody>
          <a:bodyPr wrap="square" rtlCol="0">
            <a:spAutoFit/>
          </a:bodyPr>
          <a:lstStyle/>
          <a:p>
            <a:pPr algn="ctr"/>
            <a:r>
              <a:rPr lang="sk-SK" sz="2800" dirty="0" smtClean="0">
                <a:latin typeface="Arial" pitchFamily="34" charset="0"/>
                <a:cs typeface="Arial" pitchFamily="34" charset="0"/>
              </a:rPr>
              <a:t>desktop</a:t>
            </a:r>
            <a:endParaRPr lang="sk-SK" dirty="0">
              <a:latin typeface="Arial" pitchFamily="34" charset="0"/>
              <a:cs typeface="Arial" pitchFamily="34" charset="0"/>
            </a:endParaRPr>
          </a:p>
        </p:txBody>
      </p:sp>
      <p:sp>
        <p:nvSpPr>
          <p:cNvPr id="10" name="BlokTextu 9"/>
          <p:cNvSpPr txBox="1"/>
          <p:nvPr/>
        </p:nvSpPr>
        <p:spPr>
          <a:xfrm>
            <a:off x="6286512" y="5286388"/>
            <a:ext cx="1214446" cy="523220"/>
          </a:xfrm>
          <a:prstGeom prst="rect">
            <a:avLst/>
          </a:prstGeom>
          <a:noFill/>
        </p:spPr>
        <p:txBody>
          <a:bodyPr wrap="square" rtlCol="0">
            <a:spAutoFit/>
          </a:bodyPr>
          <a:lstStyle/>
          <a:p>
            <a:pPr algn="ctr"/>
            <a:r>
              <a:rPr lang="sk-SK" sz="2800" dirty="0" err="1" smtClean="0">
                <a:latin typeface="Arial" pitchFamily="34" charset="0"/>
                <a:cs typeface="Arial" pitchFamily="34" charset="0"/>
              </a:rPr>
              <a:t>tower</a:t>
            </a:r>
            <a:endParaRPr lang="sk-SK" sz="2800" dirty="0">
              <a:latin typeface="Arial" pitchFamily="34" charset="0"/>
              <a:cs typeface="Arial" pitchFamily="34" charset="0"/>
            </a:endParaRPr>
          </a:p>
        </p:txBody>
      </p:sp>
      <p:pic>
        <p:nvPicPr>
          <p:cNvPr id="11" name="Obrázok 10" descr="uvodný obrázok.jpg">
            <a:hlinkClick r:id="rId4" action="ppaction://hlinksldjump"/>
          </p:cNvPr>
          <p:cNvPicPr>
            <a:picLocks noChangeAspect="1"/>
          </p:cNvPicPr>
          <p:nvPr/>
        </p:nvPicPr>
        <p:blipFill>
          <a:blip r:embed="rId5" cstate="print"/>
          <a:stretch>
            <a:fillRect/>
          </a:stretch>
        </p:blipFill>
        <p:spPr>
          <a:xfrm>
            <a:off x="179512" y="188640"/>
            <a:ext cx="731520" cy="502920"/>
          </a:xfrm>
          <a:prstGeom prst="rect">
            <a:avLst/>
          </a:prstGeom>
          <a:noFill/>
          <a:ln>
            <a:noFill/>
          </a:ln>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5" dur="500"/>
                                        <p:tgtEl>
                                          <p:spTgt spid="6">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randombar(horizontal)">
                                      <p:cBhvr>
                                        <p:cTn id="18" dur="500"/>
                                        <p:tgtEl>
                                          <p:spTgt spid="6">
                                            <p:txEl>
                                              <p:pRg st="3" end="3"/>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1" dur="500"/>
                                        <p:tgtEl>
                                          <p:spTgt spid="6">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 calcmode="lin" valueType="num">
                                      <p:cBhvr>
                                        <p:cTn id="26"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9">
                                            <p:txEl>
                                              <p:pRg st="0" end="0"/>
                                            </p:txEl>
                                          </p:spTgt>
                                        </p:tgtEl>
                                        <p:attrNameLst>
                                          <p:attrName>ppt_h</p:attrName>
                                        </p:attrNameLst>
                                      </p:cBhvr>
                                      <p:tavLst>
                                        <p:tav tm="0">
                                          <p:val>
                                            <p:fltVal val="0"/>
                                          </p:val>
                                        </p:tav>
                                        <p:tav tm="100000">
                                          <p:val>
                                            <p:strVal val="#ppt_h"/>
                                          </p:val>
                                        </p:tav>
                                      </p:tavLst>
                                    </p:anim>
                                    <p:anim calcmode="lin" valueType="num">
                                      <p:cBhvr>
                                        <p:cTn id="28" dur="500" fill="hold"/>
                                        <p:tgtEl>
                                          <p:spTgt spid="9">
                                            <p:txEl>
                                              <p:pRg st="0" end="0"/>
                                            </p:txEl>
                                          </p:spTgt>
                                        </p:tgtEl>
                                        <p:attrNameLst>
                                          <p:attrName>style.rotation</p:attrName>
                                        </p:attrNameLst>
                                      </p:cBhvr>
                                      <p:tavLst>
                                        <p:tav tm="0">
                                          <p:val>
                                            <p:fltVal val="360"/>
                                          </p:val>
                                        </p:tav>
                                        <p:tav tm="100000">
                                          <p:val>
                                            <p:fltVal val="0"/>
                                          </p:val>
                                        </p:tav>
                                      </p:tavLst>
                                    </p:anim>
                                    <p:animEffect transition="in" filter="fade">
                                      <p:cBhvr>
                                        <p:cTn id="29" dur="500"/>
                                        <p:tgtEl>
                                          <p:spTgt spid="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026"/>
                                        </p:tgtEl>
                                        <p:attrNameLst>
                                          <p:attrName>style.visibility</p:attrName>
                                        </p:attrNameLst>
                                      </p:cBhvr>
                                      <p:to>
                                        <p:strVal val="visible"/>
                                      </p:to>
                                    </p:set>
                                    <p:anim calcmode="lin" valueType="num">
                                      <p:cBhvr>
                                        <p:cTn id="34" dur="500" fill="hold"/>
                                        <p:tgtEl>
                                          <p:spTgt spid="1026"/>
                                        </p:tgtEl>
                                        <p:attrNameLst>
                                          <p:attrName>ppt_w</p:attrName>
                                        </p:attrNameLst>
                                      </p:cBhvr>
                                      <p:tavLst>
                                        <p:tav tm="0">
                                          <p:val>
                                            <p:fltVal val="0"/>
                                          </p:val>
                                        </p:tav>
                                        <p:tav tm="100000">
                                          <p:val>
                                            <p:strVal val="#ppt_w"/>
                                          </p:val>
                                        </p:tav>
                                      </p:tavLst>
                                    </p:anim>
                                    <p:anim calcmode="lin" valueType="num">
                                      <p:cBhvr>
                                        <p:cTn id="35" dur="500" fill="hold"/>
                                        <p:tgtEl>
                                          <p:spTgt spid="1026"/>
                                        </p:tgtEl>
                                        <p:attrNameLst>
                                          <p:attrName>ppt_h</p:attrName>
                                        </p:attrNameLst>
                                      </p:cBhvr>
                                      <p:tavLst>
                                        <p:tav tm="0">
                                          <p:val>
                                            <p:fltVal val="0"/>
                                          </p:val>
                                        </p:tav>
                                        <p:tav tm="100000">
                                          <p:val>
                                            <p:strVal val="#ppt_h"/>
                                          </p:val>
                                        </p:tav>
                                      </p:tavLst>
                                    </p:anim>
                                    <p:anim calcmode="lin" valueType="num">
                                      <p:cBhvr>
                                        <p:cTn id="36" dur="500" fill="hold"/>
                                        <p:tgtEl>
                                          <p:spTgt spid="1026"/>
                                        </p:tgtEl>
                                        <p:attrNameLst>
                                          <p:attrName>style.rotation</p:attrName>
                                        </p:attrNameLst>
                                      </p:cBhvr>
                                      <p:tavLst>
                                        <p:tav tm="0">
                                          <p:val>
                                            <p:fltVal val="360"/>
                                          </p:val>
                                        </p:tav>
                                        <p:tav tm="100000">
                                          <p:val>
                                            <p:fltVal val="0"/>
                                          </p:val>
                                        </p:tav>
                                      </p:tavLst>
                                    </p:anim>
                                    <p:animEffect transition="in" filter="fade">
                                      <p:cBhvr>
                                        <p:cTn id="37" dur="500"/>
                                        <p:tgtEl>
                                          <p:spTgt spid="1026"/>
                                        </p:tgtEl>
                                      </p:cBhvr>
                                    </p:animEffect>
                                  </p:childTnLst>
                                </p:cTn>
                              </p:par>
                            </p:childTnLst>
                          </p:cTn>
                        </p:par>
                      </p:childTnLst>
                    </p:cTn>
                  </p:par>
                  <p:par>
                    <p:cTn id="38" fill="hold">
                      <p:stCondLst>
                        <p:cond delay="indefinite"/>
                      </p:stCondLst>
                      <p:childTnLst>
                        <p:par>
                          <p:cTn id="39" fill="hold">
                            <p:stCondLst>
                              <p:cond delay="0"/>
                            </p:stCondLst>
                            <p:childTnLst>
                              <p:par>
                                <p:cTn id="40" presetID="49" presetClass="entr" presetSubtype="0" decel="10000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 calcmode="lin" valueType="num">
                                      <p:cBhvr>
                                        <p:cTn id="44" dur="500" fill="hold"/>
                                        <p:tgtEl>
                                          <p:spTgt spid="10"/>
                                        </p:tgtEl>
                                        <p:attrNameLst>
                                          <p:attrName>style.rotation</p:attrName>
                                        </p:attrNameLst>
                                      </p:cBhvr>
                                      <p:tavLst>
                                        <p:tav tm="0">
                                          <p:val>
                                            <p:fltVal val="360"/>
                                          </p:val>
                                        </p:tav>
                                        <p:tav tm="100000">
                                          <p:val>
                                            <p:fltVal val="0"/>
                                          </p:val>
                                        </p:tav>
                                      </p:tavLst>
                                    </p:anim>
                                    <p:animEffect transition="in" filter="fade">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1028"/>
                                        </p:tgtEl>
                                        <p:attrNameLst>
                                          <p:attrName>style.visibility</p:attrName>
                                        </p:attrNameLst>
                                      </p:cBhvr>
                                      <p:to>
                                        <p:strVal val="visible"/>
                                      </p:to>
                                    </p:set>
                                    <p:anim calcmode="lin" valueType="num">
                                      <p:cBhvr>
                                        <p:cTn id="50" dur="500" fill="hold"/>
                                        <p:tgtEl>
                                          <p:spTgt spid="1028"/>
                                        </p:tgtEl>
                                        <p:attrNameLst>
                                          <p:attrName>ppt_w</p:attrName>
                                        </p:attrNameLst>
                                      </p:cBhvr>
                                      <p:tavLst>
                                        <p:tav tm="0">
                                          <p:val>
                                            <p:fltVal val="0"/>
                                          </p:val>
                                        </p:tav>
                                        <p:tav tm="100000">
                                          <p:val>
                                            <p:strVal val="#ppt_w"/>
                                          </p:val>
                                        </p:tav>
                                      </p:tavLst>
                                    </p:anim>
                                    <p:anim calcmode="lin" valueType="num">
                                      <p:cBhvr>
                                        <p:cTn id="51" dur="500" fill="hold"/>
                                        <p:tgtEl>
                                          <p:spTgt spid="1028"/>
                                        </p:tgtEl>
                                        <p:attrNameLst>
                                          <p:attrName>ppt_h</p:attrName>
                                        </p:attrNameLst>
                                      </p:cBhvr>
                                      <p:tavLst>
                                        <p:tav tm="0">
                                          <p:val>
                                            <p:fltVal val="0"/>
                                          </p:val>
                                        </p:tav>
                                        <p:tav tm="100000">
                                          <p:val>
                                            <p:strVal val="#ppt_h"/>
                                          </p:val>
                                        </p:tav>
                                      </p:tavLst>
                                    </p:anim>
                                    <p:anim calcmode="lin" valueType="num">
                                      <p:cBhvr>
                                        <p:cTn id="52" dur="500" fill="hold"/>
                                        <p:tgtEl>
                                          <p:spTgt spid="1028"/>
                                        </p:tgtEl>
                                        <p:attrNameLst>
                                          <p:attrName>style.rotation</p:attrName>
                                        </p:attrNameLst>
                                      </p:cBhvr>
                                      <p:tavLst>
                                        <p:tav tm="0">
                                          <p:val>
                                            <p:fltVal val="360"/>
                                          </p:val>
                                        </p:tav>
                                        <p:tav tm="100000">
                                          <p:val>
                                            <p:fltVal val="0"/>
                                          </p:val>
                                        </p:tav>
                                      </p:tavLst>
                                    </p:anim>
                                    <p:animEffect transition="in" filter="fade">
                                      <p:cBhvr>
                                        <p:cTn id="53"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0034" y="142852"/>
            <a:ext cx="8534400" cy="1044704"/>
          </a:xfrm>
        </p:spPr>
        <p:txBody>
          <a:bodyPr>
            <a:noAutofit/>
          </a:bodyPr>
          <a:lstStyle/>
          <a:p>
            <a:r>
              <a:rPr lang="sk-SK" b="1" dirty="0" smtClean="0">
                <a:latin typeface="Bookman Old Style" pitchFamily="18" charset="0"/>
                <a:cs typeface="Arial" pitchFamily="34" charset="0"/>
              </a:rPr>
              <a:t>Základná jednotka</a:t>
            </a:r>
            <a:br>
              <a:rPr lang="sk-SK" b="1" dirty="0" smtClean="0">
                <a:latin typeface="Bookman Old Style" pitchFamily="18" charset="0"/>
                <a:cs typeface="Arial" pitchFamily="34" charset="0"/>
              </a:rPr>
            </a:br>
            <a:r>
              <a:rPr lang="sk-SK" b="1" dirty="0" smtClean="0">
                <a:latin typeface="Bookman Old Style" pitchFamily="18" charset="0"/>
                <a:cs typeface="Arial" pitchFamily="34" charset="0"/>
              </a:rPr>
              <a:t>spredu</a:t>
            </a:r>
          </a:p>
        </p:txBody>
      </p:sp>
      <p:sp>
        <p:nvSpPr>
          <p:cNvPr id="6" name="BlokTextu 5"/>
          <p:cNvSpPr txBox="1"/>
          <p:nvPr/>
        </p:nvSpPr>
        <p:spPr>
          <a:xfrm>
            <a:off x="642910" y="1928802"/>
            <a:ext cx="1714512" cy="769441"/>
          </a:xfrm>
          <a:prstGeom prst="rect">
            <a:avLst/>
          </a:prstGeom>
          <a:noFill/>
        </p:spPr>
        <p:txBody>
          <a:bodyPr wrap="square" rtlCol="0">
            <a:spAutoFit/>
          </a:bodyPr>
          <a:lstStyle/>
          <a:p>
            <a:pPr algn="ctr"/>
            <a:r>
              <a:rPr lang="sk-SK" sz="2000" dirty="0" smtClean="0">
                <a:latin typeface="Arial" pitchFamily="34" charset="0"/>
                <a:cs typeface="Arial" pitchFamily="34" charset="0"/>
              </a:rPr>
              <a:t>CD/DVD </a:t>
            </a:r>
            <a:r>
              <a:rPr lang="sk-SK" sz="2400" dirty="0" smtClean="0">
                <a:latin typeface="Arial" pitchFamily="34" charset="0"/>
                <a:cs typeface="Arial" pitchFamily="34" charset="0"/>
              </a:rPr>
              <a:t>mechanika</a:t>
            </a:r>
            <a:endParaRPr lang="sk-SK" sz="2000" dirty="0">
              <a:latin typeface="Arial" pitchFamily="34" charset="0"/>
              <a:cs typeface="Arial" pitchFamily="34" charset="0"/>
            </a:endParaRPr>
          </a:p>
        </p:txBody>
      </p:sp>
      <p:grpSp>
        <p:nvGrpSpPr>
          <p:cNvPr id="10" name="Skupina 9"/>
          <p:cNvGrpSpPr/>
          <p:nvPr/>
        </p:nvGrpSpPr>
        <p:grpSpPr>
          <a:xfrm>
            <a:off x="2892516" y="1500174"/>
            <a:ext cx="3358968" cy="4862507"/>
            <a:chOff x="2892516" y="1500174"/>
            <a:chExt cx="3358968" cy="4862507"/>
          </a:xfrm>
        </p:grpSpPr>
        <p:pic>
          <p:nvPicPr>
            <p:cNvPr id="22530" name="Picture 2" descr="http://image.made-in-china.com/2f0j00JSEtpKUqYToc/Front-Panel-High-Shinny-ATX-Computer-Case.jpg"/>
            <p:cNvPicPr>
              <a:picLocks noChangeAspect="1" noChangeArrowheads="1"/>
            </p:cNvPicPr>
            <p:nvPr/>
          </p:nvPicPr>
          <p:blipFill>
            <a:blip r:embed="rId2" cstate="print"/>
            <a:srcRect/>
            <a:stretch>
              <a:fillRect/>
            </a:stretch>
          </p:blipFill>
          <p:spPr bwMode="auto">
            <a:xfrm>
              <a:off x="2892516" y="1500174"/>
              <a:ext cx="3358968" cy="4862507"/>
            </a:xfrm>
            <a:prstGeom prst="rect">
              <a:avLst/>
            </a:prstGeom>
            <a:noFill/>
          </p:spPr>
        </p:pic>
        <p:pic>
          <p:nvPicPr>
            <p:cNvPr id="22536" name="Picture 8" descr="http://www.bedlive.info/wp-content/uploads/floppy.jpg"/>
            <p:cNvPicPr>
              <a:picLocks noChangeAspect="1" noChangeArrowheads="1"/>
            </p:cNvPicPr>
            <p:nvPr/>
          </p:nvPicPr>
          <p:blipFill>
            <a:blip r:embed="rId3" cstate="print"/>
            <a:srcRect l="7500" t="57500" r="7499" b="22500"/>
            <a:stretch>
              <a:fillRect/>
            </a:stretch>
          </p:blipFill>
          <p:spPr bwMode="auto">
            <a:xfrm>
              <a:off x="4572000" y="3857628"/>
              <a:ext cx="1428760" cy="324718"/>
            </a:xfrm>
            <a:prstGeom prst="rect">
              <a:avLst/>
            </a:prstGeom>
            <a:noFill/>
          </p:spPr>
        </p:pic>
      </p:grpSp>
      <p:sp>
        <p:nvSpPr>
          <p:cNvPr id="11" name="BlokTextu 10"/>
          <p:cNvSpPr txBox="1"/>
          <p:nvPr/>
        </p:nvSpPr>
        <p:spPr>
          <a:xfrm>
            <a:off x="6929454" y="3429000"/>
            <a:ext cx="1428760" cy="707886"/>
          </a:xfrm>
          <a:prstGeom prst="rect">
            <a:avLst/>
          </a:prstGeom>
          <a:noFill/>
        </p:spPr>
        <p:txBody>
          <a:bodyPr wrap="square" rtlCol="0">
            <a:spAutoFit/>
          </a:bodyPr>
          <a:lstStyle/>
          <a:p>
            <a:pPr algn="ctr"/>
            <a:r>
              <a:rPr lang="sk-SK" sz="2000" dirty="0" smtClean="0">
                <a:latin typeface="Arial" pitchFamily="34" charset="0"/>
                <a:cs typeface="Arial" pitchFamily="34" charset="0"/>
              </a:rPr>
              <a:t>Disketová mechanika</a:t>
            </a:r>
            <a:endParaRPr lang="sk-SK" sz="2000" dirty="0">
              <a:latin typeface="Arial" pitchFamily="34" charset="0"/>
              <a:cs typeface="Arial" pitchFamily="34" charset="0"/>
            </a:endParaRPr>
          </a:p>
        </p:txBody>
      </p:sp>
      <p:sp>
        <p:nvSpPr>
          <p:cNvPr id="12" name="BlokTextu 11"/>
          <p:cNvSpPr txBox="1"/>
          <p:nvPr/>
        </p:nvSpPr>
        <p:spPr>
          <a:xfrm>
            <a:off x="500034" y="4143380"/>
            <a:ext cx="1428760" cy="707886"/>
          </a:xfrm>
          <a:prstGeom prst="rect">
            <a:avLst/>
          </a:prstGeom>
          <a:noFill/>
        </p:spPr>
        <p:txBody>
          <a:bodyPr wrap="square" rtlCol="0">
            <a:spAutoFit/>
          </a:bodyPr>
          <a:lstStyle/>
          <a:p>
            <a:pPr algn="ctr"/>
            <a:r>
              <a:rPr lang="sk-SK" sz="2000" dirty="0">
                <a:latin typeface="Arial" pitchFamily="34" charset="0"/>
                <a:cs typeface="Arial" pitchFamily="34" charset="0"/>
              </a:rPr>
              <a:t>t</a:t>
            </a:r>
            <a:r>
              <a:rPr lang="sk-SK" sz="2000" dirty="0" smtClean="0">
                <a:latin typeface="Arial" pitchFamily="34" charset="0"/>
                <a:cs typeface="Arial" pitchFamily="34" charset="0"/>
              </a:rPr>
              <a:t>lačidlo </a:t>
            </a:r>
            <a:r>
              <a:rPr lang="sk-SK" sz="2000" cap="all" dirty="0" err="1" smtClean="0">
                <a:latin typeface="Arial" pitchFamily="34" charset="0"/>
                <a:cs typeface="Arial" pitchFamily="34" charset="0"/>
              </a:rPr>
              <a:t>power</a:t>
            </a:r>
            <a:r>
              <a:rPr lang="sk-SK" sz="2000" cap="all" dirty="0" smtClean="0">
                <a:latin typeface="Arial" pitchFamily="34" charset="0"/>
                <a:cs typeface="Arial" pitchFamily="34" charset="0"/>
              </a:rPr>
              <a:t> </a:t>
            </a:r>
            <a:endParaRPr lang="sk-SK" sz="2000" cap="all" dirty="0">
              <a:latin typeface="Arial" pitchFamily="34" charset="0"/>
              <a:cs typeface="Arial" pitchFamily="34" charset="0"/>
            </a:endParaRPr>
          </a:p>
        </p:txBody>
      </p:sp>
      <p:sp>
        <p:nvSpPr>
          <p:cNvPr id="13" name="BlokTextu 12"/>
          <p:cNvSpPr txBox="1"/>
          <p:nvPr/>
        </p:nvSpPr>
        <p:spPr>
          <a:xfrm>
            <a:off x="785786" y="5286388"/>
            <a:ext cx="1143008" cy="707886"/>
          </a:xfrm>
          <a:prstGeom prst="rect">
            <a:avLst/>
          </a:prstGeom>
          <a:noFill/>
        </p:spPr>
        <p:txBody>
          <a:bodyPr wrap="square" rtlCol="0">
            <a:spAutoFit/>
          </a:bodyPr>
          <a:lstStyle/>
          <a:p>
            <a:pPr algn="ctr"/>
            <a:r>
              <a:rPr lang="sk-SK" sz="2000" dirty="0" smtClean="0">
                <a:latin typeface="Arial" pitchFamily="34" charset="0"/>
                <a:cs typeface="Arial" pitchFamily="34" charset="0"/>
              </a:rPr>
              <a:t>tlačidlo</a:t>
            </a:r>
            <a:br>
              <a:rPr lang="sk-SK" sz="2000" dirty="0" smtClean="0">
                <a:latin typeface="Arial" pitchFamily="34" charset="0"/>
                <a:cs typeface="Arial" pitchFamily="34" charset="0"/>
              </a:rPr>
            </a:br>
            <a:r>
              <a:rPr lang="sk-SK" sz="2000" dirty="0" smtClean="0">
                <a:latin typeface="Arial" pitchFamily="34" charset="0"/>
                <a:cs typeface="Arial" pitchFamily="34" charset="0"/>
              </a:rPr>
              <a:t>RESET</a:t>
            </a:r>
            <a:endParaRPr lang="sk-SK" sz="2000" dirty="0">
              <a:latin typeface="Arial" pitchFamily="34" charset="0"/>
              <a:cs typeface="Arial" pitchFamily="34" charset="0"/>
            </a:endParaRPr>
          </a:p>
        </p:txBody>
      </p:sp>
      <p:sp>
        <p:nvSpPr>
          <p:cNvPr id="14" name="BlokTextu 13"/>
          <p:cNvSpPr txBox="1"/>
          <p:nvPr/>
        </p:nvSpPr>
        <p:spPr>
          <a:xfrm>
            <a:off x="6858016" y="5214950"/>
            <a:ext cx="1928826" cy="707886"/>
          </a:xfrm>
          <a:prstGeom prst="rect">
            <a:avLst/>
          </a:prstGeom>
          <a:noFill/>
        </p:spPr>
        <p:txBody>
          <a:bodyPr wrap="square" rtlCol="0">
            <a:spAutoFit/>
          </a:bodyPr>
          <a:lstStyle/>
          <a:p>
            <a:pPr algn="ctr"/>
            <a:r>
              <a:rPr lang="sk-SK" sz="2000" dirty="0" smtClean="0">
                <a:latin typeface="Arial" pitchFamily="34" charset="0"/>
                <a:cs typeface="Arial" pitchFamily="34" charset="0"/>
              </a:rPr>
              <a:t>Kontrolka HARDDISKU</a:t>
            </a:r>
            <a:endParaRPr lang="sk-SK" sz="2000" dirty="0">
              <a:latin typeface="Arial" pitchFamily="34" charset="0"/>
              <a:cs typeface="Arial" pitchFamily="34" charset="0"/>
            </a:endParaRPr>
          </a:p>
        </p:txBody>
      </p:sp>
      <p:cxnSp>
        <p:nvCxnSpPr>
          <p:cNvPr id="16" name="Rovná spojovacia šípka 15"/>
          <p:cNvCxnSpPr/>
          <p:nvPr/>
        </p:nvCxnSpPr>
        <p:spPr>
          <a:xfrm flipV="1">
            <a:off x="2214546" y="1928802"/>
            <a:ext cx="2714644" cy="214314"/>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7" name="Rovná spojovacia šípka 16"/>
          <p:cNvCxnSpPr/>
          <p:nvPr/>
        </p:nvCxnSpPr>
        <p:spPr>
          <a:xfrm>
            <a:off x="1857356" y="4286256"/>
            <a:ext cx="3214710" cy="571504"/>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0" name="Rovná spojovacia šípka 19"/>
          <p:cNvCxnSpPr/>
          <p:nvPr/>
        </p:nvCxnSpPr>
        <p:spPr>
          <a:xfrm flipV="1">
            <a:off x="5286380" y="3714752"/>
            <a:ext cx="1714512" cy="285752"/>
          </a:xfrm>
          <a:prstGeom prst="straightConnector1">
            <a:avLst/>
          </a:prstGeom>
          <a:ln w="254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5" name="BlokTextu 24"/>
          <p:cNvSpPr txBox="1"/>
          <p:nvPr/>
        </p:nvSpPr>
        <p:spPr>
          <a:xfrm>
            <a:off x="571472" y="3071810"/>
            <a:ext cx="1571636" cy="707886"/>
          </a:xfrm>
          <a:prstGeom prst="rect">
            <a:avLst/>
          </a:prstGeom>
          <a:noFill/>
        </p:spPr>
        <p:txBody>
          <a:bodyPr wrap="square" rtlCol="0">
            <a:spAutoFit/>
          </a:bodyPr>
          <a:lstStyle/>
          <a:p>
            <a:pPr algn="ctr"/>
            <a:r>
              <a:rPr lang="sk-SK" sz="2000" dirty="0" smtClean="0">
                <a:latin typeface="Arial" pitchFamily="34" charset="0"/>
                <a:cs typeface="Arial" pitchFamily="34" charset="0"/>
              </a:rPr>
              <a:t>USB konektory</a:t>
            </a:r>
            <a:endParaRPr lang="sk-SK" sz="2000" dirty="0">
              <a:latin typeface="Arial" pitchFamily="34" charset="0"/>
              <a:cs typeface="Arial" pitchFamily="34" charset="0"/>
            </a:endParaRPr>
          </a:p>
        </p:txBody>
      </p:sp>
      <p:cxnSp>
        <p:nvCxnSpPr>
          <p:cNvPr id="26" name="Rovná spojovacia šípka 25"/>
          <p:cNvCxnSpPr/>
          <p:nvPr/>
        </p:nvCxnSpPr>
        <p:spPr>
          <a:xfrm>
            <a:off x="2000232" y="3643314"/>
            <a:ext cx="2857520" cy="642942"/>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9" name="Rovná spojovacia šípka 28"/>
          <p:cNvCxnSpPr/>
          <p:nvPr/>
        </p:nvCxnSpPr>
        <p:spPr>
          <a:xfrm>
            <a:off x="1857356" y="5572140"/>
            <a:ext cx="3357586" cy="214314"/>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4" name="Rovná spojovacia šípka 33"/>
          <p:cNvCxnSpPr/>
          <p:nvPr/>
        </p:nvCxnSpPr>
        <p:spPr>
          <a:xfrm>
            <a:off x="5286380" y="4286256"/>
            <a:ext cx="1785950" cy="500066"/>
          </a:xfrm>
          <a:prstGeom prst="straightConnector1">
            <a:avLst/>
          </a:prstGeom>
          <a:ln w="254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6" name="BlokTextu 35"/>
          <p:cNvSpPr txBox="1"/>
          <p:nvPr/>
        </p:nvSpPr>
        <p:spPr>
          <a:xfrm>
            <a:off x="6929454" y="4357694"/>
            <a:ext cx="1428760" cy="707886"/>
          </a:xfrm>
          <a:prstGeom prst="rect">
            <a:avLst/>
          </a:prstGeom>
          <a:noFill/>
        </p:spPr>
        <p:txBody>
          <a:bodyPr wrap="square" rtlCol="0">
            <a:spAutoFit/>
          </a:bodyPr>
          <a:lstStyle/>
          <a:p>
            <a:pPr algn="ctr"/>
            <a:r>
              <a:rPr lang="sk-SK" sz="2000" dirty="0" smtClean="0">
                <a:latin typeface="Arial" pitchFamily="34" charset="0"/>
                <a:cs typeface="Arial" pitchFamily="34" charset="0"/>
              </a:rPr>
              <a:t>Audio konektor</a:t>
            </a:r>
            <a:endParaRPr lang="sk-SK" sz="2000" dirty="0">
              <a:latin typeface="Arial" pitchFamily="34" charset="0"/>
              <a:cs typeface="Arial" pitchFamily="34" charset="0"/>
            </a:endParaRPr>
          </a:p>
        </p:txBody>
      </p:sp>
      <p:cxnSp>
        <p:nvCxnSpPr>
          <p:cNvPr id="37" name="Rovná spojovacia šípka 36"/>
          <p:cNvCxnSpPr/>
          <p:nvPr/>
        </p:nvCxnSpPr>
        <p:spPr>
          <a:xfrm flipV="1">
            <a:off x="5357818" y="5500702"/>
            <a:ext cx="1643074" cy="71438"/>
          </a:xfrm>
          <a:prstGeom prst="straightConnector1">
            <a:avLst/>
          </a:prstGeom>
          <a:ln w="254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 calcmode="lin" valueType="num">
                                      <p:cBhvr>
                                        <p:cTn id="17" dur="500" fill="hold"/>
                                        <p:tgtEl>
                                          <p:spTgt spid="16"/>
                                        </p:tgtEl>
                                        <p:attrNameLst>
                                          <p:attrName>style.rotation</p:attrName>
                                        </p:attrNameLst>
                                      </p:cBhvr>
                                      <p:tavLst>
                                        <p:tav tm="0">
                                          <p:val>
                                            <p:fltVal val="360"/>
                                          </p:val>
                                        </p:tav>
                                        <p:tav tm="100000">
                                          <p:val>
                                            <p:fltVal val="0"/>
                                          </p:val>
                                        </p:tav>
                                      </p:tavLst>
                                    </p:anim>
                                    <p:animEffect transition="in" filter="fade">
                                      <p:cBhvr>
                                        <p:cTn id="18" dur="500"/>
                                        <p:tgtEl>
                                          <p:spTgt spid="16"/>
                                        </p:tgtEl>
                                      </p:cBhvr>
                                    </p:animEffect>
                                  </p:childTnLst>
                                </p:cTn>
                              </p:par>
                              <p:par>
                                <p:cTn id="19" presetID="49" presetClass="entr" presetSubtype="0" decel="10000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 calcmode="lin" valueType="num">
                                      <p:cBhvr>
                                        <p:cTn id="23" dur="500" fill="hold"/>
                                        <p:tgtEl>
                                          <p:spTgt spid="6"/>
                                        </p:tgtEl>
                                        <p:attrNameLst>
                                          <p:attrName>style.rotation</p:attrName>
                                        </p:attrNameLst>
                                      </p:cBhvr>
                                      <p:tavLst>
                                        <p:tav tm="0">
                                          <p:val>
                                            <p:fltVal val="360"/>
                                          </p:val>
                                        </p:tav>
                                        <p:tav tm="100000">
                                          <p:val>
                                            <p:fltVal val="0"/>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 calcmode="lin" valueType="num">
                                      <p:cBhvr>
                                        <p:cTn id="31" dur="500" fill="hold"/>
                                        <p:tgtEl>
                                          <p:spTgt spid="11"/>
                                        </p:tgtEl>
                                        <p:attrNameLst>
                                          <p:attrName>style.rotation</p:attrName>
                                        </p:attrNameLst>
                                      </p:cBhvr>
                                      <p:tavLst>
                                        <p:tav tm="0">
                                          <p:val>
                                            <p:fltVal val="360"/>
                                          </p:val>
                                        </p:tav>
                                        <p:tav tm="100000">
                                          <p:val>
                                            <p:fltVal val="0"/>
                                          </p:val>
                                        </p:tav>
                                      </p:tavLst>
                                    </p:anim>
                                    <p:animEffect transition="in" filter="fade">
                                      <p:cBhvr>
                                        <p:cTn id="32" dur="500"/>
                                        <p:tgtEl>
                                          <p:spTgt spid="11"/>
                                        </p:tgtEl>
                                      </p:cBhvr>
                                    </p:animEffect>
                                  </p:childTnLst>
                                </p:cTn>
                              </p:par>
                              <p:par>
                                <p:cTn id="33" presetID="49" presetClass="entr" presetSubtype="0" decel="10000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 calcmode="lin" valueType="num">
                                      <p:cBhvr>
                                        <p:cTn id="37" dur="500" fill="hold"/>
                                        <p:tgtEl>
                                          <p:spTgt spid="20"/>
                                        </p:tgtEl>
                                        <p:attrNameLst>
                                          <p:attrName>style.rotation</p:attrName>
                                        </p:attrNameLst>
                                      </p:cBhvr>
                                      <p:tavLst>
                                        <p:tav tm="0">
                                          <p:val>
                                            <p:fltVal val="360"/>
                                          </p:val>
                                        </p:tav>
                                        <p:tav tm="100000">
                                          <p:val>
                                            <p:fltVal val="0"/>
                                          </p:val>
                                        </p:tav>
                                      </p:tavLst>
                                    </p:anim>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fltVal val="0"/>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anim calcmode="lin" valueType="num">
                                      <p:cBhvr>
                                        <p:cTn id="45" dur="500" fill="hold"/>
                                        <p:tgtEl>
                                          <p:spTgt spid="26"/>
                                        </p:tgtEl>
                                        <p:attrNameLst>
                                          <p:attrName>style.rotation</p:attrName>
                                        </p:attrNameLst>
                                      </p:cBhvr>
                                      <p:tavLst>
                                        <p:tav tm="0">
                                          <p:val>
                                            <p:fltVal val="360"/>
                                          </p:val>
                                        </p:tav>
                                        <p:tav tm="100000">
                                          <p:val>
                                            <p:fltVal val="0"/>
                                          </p:val>
                                        </p:tav>
                                      </p:tavLst>
                                    </p:anim>
                                    <p:animEffect transition="in" filter="fade">
                                      <p:cBhvr>
                                        <p:cTn id="46" dur="500"/>
                                        <p:tgtEl>
                                          <p:spTgt spid="26"/>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 calcmode="lin" valueType="num">
                                      <p:cBhvr>
                                        <p:cTn id="51" dur="500" fill="hold"/>
                                        <p:tgtEl>
                                          <p:spTgt spid="25"/>
                                        </p:tgtEl>
                                        <p:attrNameLst>
                                          <p:attrName>style.rotation</p:attrName>
                                        </p:attrNameLst>
                                      </p:cBhvr>
                                      <p:tavLst>
                                        <p:tav tm="0">
                                          <p:val>
                                            <p:fltVal val="360"/>
                                          </p:val>
                                        </p:tav>
                                        <p:tav tm="100000">
                                          <p:val>
                                            <p:fltVal val="0"/>
                                          </p:val>
                                        </p:tav>
                                      </p:tavLst>
                                    </p:anim>
                                    <p:animEffect transition="in" filter="fade">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49" presetClass="entr" presetSubtype="0" decel="100000"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p:cTn id="57" dur="500" fill="hold"/>
                                        <p:tgtEl>
                                          <p:spTgt spid="36"/>
                                        </p:tgtEl>
                                        <p:attrNameLst>
                                          <p:attrName>ppt_w</p:attrName>
                                        </p:attrNameLst>
                                      </p:cBhvr>
                                      <p:tavLst>
                                        <p:tav tm="0">
                                          <p:val>
                                            <p:fltVal val="0"/>
                                          </p:val>
                                        </p:tav>
                                        <p:tav tm="100000">
                                          <p:val>
                                            <p:strVal val="#ppt_w"/>
                                          </p:val>
                                        </p:tav>
                                      </p:tavLst>
                                    </p:anim>
                                    <p:anim calcmode="lin" valueType="num">
                                      <p:cBhvr>
                                        <p:cTn id="58" dur="500" fill="hold"/>
                                        <p:tgtEl>
                                          <p:spTgt spid="36"/>
                                        </p:tgtEl>
                                        <p:attrNameLst>
                                          <p:attrName>ppt_h</p:attrName>
                                        </p:attrNameLst>
                                      </p:cBhvr>
                                      <p:tavLst>
                                        <p:tav tm="0">
                                          <p:val>
                                            <p:fltVal val="0"/>
                                          </p:val>
                                        </p:tav>
                                        <p:tav tm="100000">
                                          <p:val>
                                            <p:strVal val="#ppt_h"/>
                                          </p:val>
                                        </p:tav>
                                      </p:tavLst>
                                    </p:anim>
                                    <p:anim calcmode="lin" valueType="num">
                                      <p:cBhvr>
                                        <p:cTn id="59" dur="500" fill="hold"/>
                                        <p:tgtEl>
                                          <p:spTgt spid="36"/>
                                        </p:tgtEl>
                                        <p:attrNameLst>
                                          <p:attrName>style.rotation</p:attrName>
                                        </p:attrNameLst>
                                      </p:cBhvr>
                                      <p:tavLst>
                                        <p:tav tm="0">
                                          <p:val>
                                            <p:fltVal val="360"/>
                                          </p:val>
                                        </p:tav>
                                        <p:tav tm="100000">
                                          <p:val>
                                            <p:fltVal val="0"/>
                                          </p:val>
                                        </p:tav>
                                      </p:tavLst>
                                    </p:anim>
                                    <p:animEffect transition="in" filter="fade">
                                      <p:cBhvr>
                                        <p:cTn id="60" dur="500"/>
                                        <p:tgtEl>
                                          <p:spTgt spid="36"/>
                                        </p:tgtEl>
                                      </p:cBhvr>
                                    </p:animEffect>
                                  </p:childTnLst>
                                </p:cTn>
                              </p:par>
                              <p:par>
                                <p:cTn id="61" presetID="49" presetClass="entr" presetSubtype="0" decel="100000" fill="hold"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 calcmode="lin" valueType="num">
                                      <p:cBhvr>
                                        <p:cTn id="65" dur="500" fill="hold"/>
                                        <p:tgtEl>
                                          <p:spTgt spid="34"/>
                                        </p:tgtEl>
                                        <p:attrNameLst>
                                          <p:attrName>style.rotation</p:attrName>
                                        </p:attrNameLst>
                                      </p:cBhvr>
                                      <p:tavLst>
                                        <p:tav tm="0">
                                          <p:val>
                                            <p:fltVal val="360"/>
                                          </p:val>
                                        </p:tav>
                                        <p:tav tm="100000">
                                          <p:val>
                                            <p:fltVal val="0"/>
                                          </p:val>
                                        </p:tav>
                                      </p:tavLst>
                                    </p:anim>
                                    <p:animEffect transition="in" filter="fade">
                                      <p:cBhvr>
                                        <p:cTn id="66" dur="500"/>
                                        <p:tgtEl>
                                          <p:spTgt spid="34"/>
                                        </p:tgtEl>
                                      </p:cBhvr>
                                    </p:animEffect>
                                  </p:childTnLst>
                                </p:cTn>
                              </p:par>
                            </p:childTnLst>
                          </p:cTn>
                        </p:par>
                      </p:childTnLst>
                    </p:cTn>
                  </p:par>
                  <p:par>
                    <p:cTn id="67" fill="hold">
                      <p:stCondLst>
                        <p:cond delay="indefinite"/>
                      </p:stCondLst>
                      <p:childTnLst>
                        <p:par>
                          <p:cTn id="68" fill="hold">
                            <p:stCondLst>
                              <p:cond delay="0"/>
                            </p:stCondLst>
                            <p:childTnLst>
                              <p:par>
                                <p:cTn id="69" presetID="49" presetClass="entr" presetSubtype="0" decel="100000" fill="hold" nodeType="click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500" fill="hold"/>
                                        <p:tgtEl>
                                          <p:spTgt spid="17"/>
                                        </p:tgtEl>
                                        <p:attrNameLst>
                                          <p:attrName>ppt_w</p:attrName>
                                        </p:attrNameLst>
                                      </p:cBhvr>
                                      <p:tavLst>
                                        <p:tav tm="0">
                                          <p:val>
                                            <p:fltVal val="0"/>
                                          </p:val>
                                        </p:tav>
                                        <p:tav tm="100000">
                                          <p:val>
                                            <p:strVal val="#ppt_w"/>
                                          </p:val>
                                        </p:tav>
                                      </p:tavLst>
                                    </p:anim>
                                    <p:anim calcmode="lin" valueType="num">
                                      <p:cBhvr>
                                        <p:cTn id="72" dur="500" fill="hold"/>
                                        <p:tgtEl>
                                          <p:spTgt spid="17"/>
                                        </p:tgtEl>
                                        <p:attrNameLst>
                                          <p:attrName>ppt_h</p:attrName>
                                        </p:attrNameLst>
                                      </p:cBhvr>
                                      <p:tavLst>
                                        <p:tav tm="0">
                                          <p:val>
                                            <p:fltVal val="0"/>
                                          </p:val>
                                        </p:tav>
                                        <p:tav tm="100000">
                                          <p:val>
                                            <p:strVal val="#ppt_h"/>
                                          </p:val>
                                        </p:tav>
                                      </p:tavLst>
                                    </p:anim>
                                    <p:anim calcmode="lin" valueType="num">
                                      <p:cBhvr>
                                        <p:cTn id="73" dur="500" fill="hold"/>
                                        <p:tgtEl>
                                          <p:spTgt spid="17"/>
                                        </p:tgtEl>
                                        <p:attrNameLst>
                                          <p:attrName>style.rotation</p:attrName>
                                        </p:attrNameLst>
                                      </p:cBhvr>
                                      <p:tavLst>
                                        <p:tav tm="0">
                                          <p:val>
                                            <p:fltVal val="360"/>
                                          </p:val>
                                        </p:tav>
                                        <p:tav tm="100000">
                                          <p:val>
                                            <p:fltVal val="0"/>
                                          </p:val>
                                        </p:tav>
                                      </p:tavLst>
                                    </p:anim>
                                    <p:animEffect transition="in" filter="fade">
                                      <p:cBhvr>
                                        <p:cTn id="74" dur="500"/>
                                        <p:tgtEl>
                                          <p:spTgt spid="17"/>
                                        </p:tgtEl>
                                      </p:cBhvr>
                                    </p:animEffect>
                                  </p:childTnLst>
                                </p:cTn>
                              </p:par>
                              <p:par>
                                <p:cTn id="75" presetID="49" presetClass="entr" presetSubtype="0" decel="100000" fill="hold" grpId="0" nodeType="with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p:cTn id="77" dur="500" fill="hold"/>
                                        <p:tgtEl>
                                          <p:spTgt spid="12"/>
                                        </p:tgtEl>
                                        <p:attrNameLst>
                                          <p:attrName>ppt_w</p:attrName>
                                        </p:attrNameLst>
                                      </p:cBhvr>
                                      <p:tavLst>
                                        <p:tav tm="0">
                                          <p:val>
                                            <p:fltVal val="0"/>
                                          </p:val>
                                        </p:tav>
                                        <p:tav tm="100000">
                                          <p:val>
                                            <p:strVal val="#ppt_w"/>
                                          </p:val>
                                        </p:tav>
                                      </p:tavLst>
                                    </p:anim>
                                    <p:anim calcmode="lin" valueType="num">
                                      <p:cBhvr>
                                        <p:cTn id="78" dur="500" fill="hold"/>
                                        <p:tgtEl>
                                          <p:spTgt spid="12"/>
                                        </p:tgtEl>
                                        <p:attrNameLst>
                                          <p:attrName>ppt_h</p:attrName>
                                        </p:attrNameLst>
                                      </p:cBhvr>
                                      <p:tavLst>
                                        <p:tav tm="0">
                                          <p:val>
                                            <p:fltVal val="0"/>
                                          </p:val>
                                        </p:tav>
                                        <p:tav tm="100000">
                                          <p:val>
                                            <p:strVal val="#ppt_h"/>
                                          </p:val>
                                        </p:tav>
                                      </p:tavLst>
                                    </p:anim>
                                    <p:anim calcmode="lin" valueType="num">
                                      <p:cBhvr>
                                        <p:cTn id="79" dur="500" fill="hold"/>
                                        <p:tgtEl>
                                          <p:spTgt spid="12"/>
                                        </p:tgtEl>
                                        <p:attrNameLst>
                                          <p:attrName>style.rotation</p:attrName>
                                        </p:attrNameLst>
                                      </p:cBhvr>
                                      <p:tavLst>
                                        <p:tav tm="0">
                                          <p:val>
                                            <p:fltVal val="360"/>
                                          </p:val>
                                        </p:tav>
                                        <p:tav tm="100000">
                                          <p:val>
                                            <p:fltVal val="0"/>
                                          </p:val>
                                        </p:tav>
                                      </p:tavLst>
                                    </p:anim>
                                    <p:animEffect transition="in" filter="fade">
                                      <p:cBhvr>
                                        <p:cTn id="80" dur="500"/>
                                        <p:tgtEl>
                                          <p:spTgt spid="12"/>
                                        </p:tgtEl>
                                      </p:cBhvr>
                                    </p:animEffect>
                                  </p:childTnLst>
                                </p:cTn>
                              </p:par>
                            </p:childTnLst>
                          </p:cTn>
                        </p:par>
                      </p:childTnLst>
                    </p:cTn>
                  </p:par>
                  <p:par>
                    <p:cTn id="81" fill="hold">
                      <p:stCondLst>
                        <p:cond delay="indefinite"/>
                      </p:stCondLst>
                      <p:childTnLst>
                        <p:par>
                          <p:cTn id="82" fill="hold">
                            <p:stCondLst>
                              <p:cond delay="0"/>
                            </p:stCondLst>
                            <p:childTnLst>
                              <p:par>
                                <p:cTn id="83" presetID="49" presetClass="entr" presetSubtype="0" decel="100000"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p:cTn id="85" dur="500" fill="hold"/>
                                        <p:tgtEl>
                                          <p:spTgt spid="14"/>
                                        </p:tgtEl>
                                        <p:attrNameLst>
                                          <p:attrName>ppt_w</p:attrName>
                                        </p:attrNameLst>
                                      </p:cBhvr>
                                      <p:tavLst>
                                        <p:tav tm="0">
                                          <p:val>
                                            <p:fltVal val="0"/>
                                          </p:val>
                                        </p:tav>
                                        <p:tav tm="100000">
                                          <p:val>
                                            <p:strVal val="#ppt_w"/>
                                          </p:val>
                                        </p:tav>
                                      </p:tavLst>
                                    </p:anim>
                                    <p:anim calcmode="lin" valueType="num">
                                      <p:cBhvr>
                                        <p:cTn id="86" dur="500" fill="hold"/>
                                        <p:tgtEl>
                                          <p:spTgt spid="14"/>
                                        </p:tgtEl>
                                        <p:attrNameLst>
                                          <p:attrName>ppt_h</p:attrName>
                                        </p:attrNameLst>
                                      </p:cBhvr>
                                      <p:tavLst>
                                        <p:tav tm="0">
                                          <p:val>
                                            <p:fltVal val="0"/>
                                          </p:val>
                                        </p:tav>
                                        <p:tav tm="100000">
                                          <p:val>
                                            <p:strVal val="#ppt_h"/>
                                          </p:val>
                                        </p:tav>
                                      </p:tavLst>
                                    </p:anim>
                                    <p:anim calcmode="lin" valueType="num">
                                      <p:cBhvr>
                                        <p:cTn id="87" dur="500" fill="hold"/>
                                        <p:tgtEl>
                                          <p:spTgt spid="14"/>
                                        </p:tgtEl>
                                        <p:attrNameLst>
                                          <p:attrName>style.rotation</p:attrName>
                                        </p:attrNameLst>
                                      </p:cBhvr>
                                      <p:tavLst>
                                        <p:tav tm="0">
                                          <p:val>
                                            <p:fltVal val="360"/>
                                          </p:val>
                                        </p:tav>
                                        <p:tav tm="100000">
                                          <p:val>
                                            <p:fltVal val="0"/>
                                          </p:val>
                                        </p:tav>
                                      </p:tavLst>
                                    </p:anim>
                                    <p:animEffect transition="in" filter="fade">
                                      <p:cBhvr>
                                        <p:cTn id="88" dur="500"/>
                                        <p:tgtEl>
                                          <p:spTgt spid="14"/>
                                        </p:tgtEl>
                                      </p:cBhvr>
                                    </p:animEffect>
                                  </p:childTnLst>
                                </p:cTn>
                              </p:par>
                              <p:par>
                                <p:cTn id="89" presetID="49" presetClass="entr" presetSubtype="0" decel="100000" fill="hold"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500" fill="hold"/>
                                        <p:tgtEl>
                                          <p:spTgt spid="37"/>
                                        </p:tgtEl>
                                        <p:attrNameLst>
                                          <p:attrName>ppt_w</p:attrName>
                                        </p:attrNameLst>
                                      </p:cBhvr>
                                      <p:tavLst>
                                        <p:tav tm="0">
                                          <p:val>
                                            <p:fltVal val="0"/>
                                          </p:val>
                                        </p:tav>
                                        <p:tav tm="100000">
                                          <p:val>
                                            <p:strVal val="#ppt_w"/>
                                          </p:val>
                                        </p:tav>
                                      </p:tavLst>
                                    </p:anim>
                                    <p:anim calcmode="lin" valueType="num">
                                      <p:cBhvr>
                                        <p:cTn id="92" dur="500" fill="hold"/>
                                        <p:tgtEl>
                                          <p:spTgt spid="37"/>
                                        </p:tgtEl>
                                        <p:attrNameLst>
                                          <p:attrName>ppt_h</p:attrName>
                                        </p:attrNameLst>
                                      </p:cBhvr>
                                      <p:tavLst>
                                        <p:tav tm="0">
                                          <p:val>
                                            <p:fltVal val="0"/>
                                          </p:val>
                                        </p:tav>
                                        <p:tav tm="100000">
                                          <p:val>
                                            <p:strVal val="#ppt_h"/>
                                          </p:val>
                                        </p:tav>
                                      </p:tavLst>
                                    </p:anim>
                                    <p:anim calcmode="lin" valueType="num">
                                      <p:cBhvr>
                                        <p:cTn id="93" dur="500" fill="hold"/>
                                        <p:tgtEl>
                                          <p:spTgt spid="37"/>
                                        </p:tgtEl>
                                        <p:attrNameLst>
                                          <p:attrName>style.rotation</p:attrName>
                                        </p:attrNameLst>
                                      </p:cBhvr>
                                      <p:tavLst>
                                        <p:tav tm="0">
                                          <p:val>
                                            <p:fltVal val="360"/>
                                          </p:val>
                                        </p:tav>
                                        <p:tav tm="100000">
                                          <p:val>
                                            <p:fltVal val="0"/>
                                          </p:val>
                                        </p:tav>
                                      </p:tavLst>
                                    </p:anim>
                                    <p:animEffect transition="in" filter="fade">
                                      <p:cBhvr>
                                        <p:cTn id="94" dur="500"/>
                                        <p:tgtEl>
                                          <p:spTgt spid="37"/>
                                        </p:tgtEl>
                                      </p:cBhvr>
                                    </p:animEffect>
                                  </p:childTnLst>
                                </p:cTn>
                              </p:par>
                            </p:childTnLst>
                          </p:cTn>
                        </p:par>
                      </p:childTnLst>
                    </p:cTn>
                  </p:par>
                  <p:par>
                    <p:cTn id="95" fill="hold">
                      <p:stCondLst>
                        <p:cond delay="indefinite"/>
                      </p:stCondLst>
                      <p:childTnLst>
                        <p:par>
                          <p:cTn id="96" fill="hold">
                            <p:stCondLst>
                              <p:cond delay="0"/>
                            </p:stCondLst>
                            <p:childTnLst>
                              <p:par>
                                <p:cTn id="97" presetID="49" presetClass="entr" presetSubtype="0" decel="100000" fill="hold" nodeType="clickEffect">
                                  <p:stCondLst>
                                    <p:cond delay="0"/>
                                  </p:stCondLst>
                                  <p:childTnLst>
                                    <p:set>
                                      <p:cBhvr>
                                        <p:cTn id="98" dur="1" fill="hold">
                                          <p:stCondLst>
                                            <p:cond delay="0"/>
                                          </p:stCondLst>
                                        </p:cTn>
                                        <p:tgtEl>
                                          <p:spTgt spid="29"/>
                                        </p:tgtEl>
                                        <p:attrNameLst>
                                          <p:attrName>style.visibility</p:attrName>
                                        </p:attrNameLst>
                                      </p:cBhvr>
                                      <p:to>
                                        <p:strVal val="visible"/>
                                      </p:to>
                                    </p:set>
                                    <p:anim calcmode="lin" valueType="num">
                                      <p:cBhvr>
                                        <p:cTn id="99" dur="500" fill="hold"/>
                                        <p:tgtEl>
                                          <p:spTgt spid="29"/>
                                        </p:tgtEl>
                                        <p:attrNameLst>
                                          <p:attrName>ppt_w</p:attrName>
                                        </p:attrNameLst>
                                      </p:cBhvr>
                                      <p:tavLst>
                                        <p:tav tm="0">
                                          <p:val>
                                            <p:fltVal val="0"/>
                                          </p:val>
                                        </p:tav>
                                        <p:tav tm="100000">
                                          <p:val>
                                            <p:strVal val="#ppt_w"/>
                                          </p:val>
                                        </p:tav>
                                      </p:tavLst>
                                    </p:anim>
                                    <p:anim calcmode="lin" valueType="num">
                                      <p:cBhvr>
                                        <p:cTn id="100" dur="500" fill="hold"/>
                                        <p:tgtEl>
                                          <p:spTgt spid="29"/>
                                        </p:tgtEl>
                                        <p:attrNameLst>
                                          <p:attrName>ppt_h</p:attrName>
                                        </p:attrNameLst>
                                      </p:cBhvr>
                                      <p:tavLst>
                                        <p:tav tm="0">
                                          <p:val>
                                            <p:fltVal val="0"/>
                                          </p:val>
                                        </p:tav>
                                        <p:tav tm="100000">
                                          <p:val>
                                            <p:strVal val="#ppt_h"/>
                                          </p:val>
                                        </p:tav>
                                      </p:tavLst>
                                    </p:anim>
                                    <p:anim calcmode="lin" valueType="num">
                                      <p:cBhvr>
                                        <p:cTn id="101" dur="500" fill="hold"/>
                                        <p:tgtEl>
                                          <p:spTgt spid="29"/>
                                        </p:tgtEl>
                                        <p:attrNameLst>
                                          <p:attrName>style.rotation</p:attrName>
                                        </p:attrNameLst>
                                      </p:cBhvr>
                                      <p:tavLst>
                                        <p:tav tm="0">
                                          <p:val>
                                            <p:fltVal val="360"/>
                                          </p:val>
                                        </p:tav>
                                        <p:tav tm="100000">
                                          <p:val>
                                            <p:fltVal val="0"/>
                                          </p:val>
                                        </p:tav>
                                      </p:tavLst>
                                    </p:anim>
                                    <p:animEffect transition="in" filter="fade">
                                      <p:cBhvr>
                                        <p:cTn id="102" dur="500"/>
                                        <p:tgtEl>
                                          <p:spTgt spid="29"/>
                                        </p:tgtEl>
                                      </p:cBhvr>
                                    </p:animEffect>
                                  </p:childTnLst>
                                </p:cTn>
                              </p:par>
                              <p:par>
                                <p:cTn id="103" presetID="49" presetClass="entr" presetSubtype="0" decel="100000" fill="hold" grpId="0" nodeType="withEffect">
                                  <p:stCondLst>
                                    <p:cond delay="0"/>
                                  </p:stCondLst>
                                  <p:childTnLst>
                                    <p:set>
                                      <p:cBhvr>
                                        <p:cTn id="104" dur="1" fill="hold">
                                          <p:stCondLst>
                                            <p:cond delay="0"/>
                                          </p:stCondLst>
                                        </p:cTn>
                                        <p:tgtEl>
                                          <p:spTgt spid="13"/>
                                        </p:tgtEl>
                                        <p:attrNameLst>
                                          <p:attrName>style.visibility</p:attrName>
                                        </p:attrNameLst>
                                      </p:cBhvr>
                                      <p:to>
                                        <p:strVal val="visible"/>
                                      </p:to>
                                    </p:set>
                                    <p:anim calcmode="lin" valueType="num">
                                      <p:cBhvr>
                                        <p:cTn id="105" dur="500" fill="hold"/>
                                        <p:tgtEl>
                                          <p:spTgt spid="13"/>
                                        </p:tgtEl>
                                        <p:attrNameLst>
                                          <p:attrName>ppt_w</p:attrName>
                                        </p:attrNameLst>
                                      </p:cBhvr>
                                      <p:tavLst>
                                        <p:tav tm="0">
                                          <p:val>
                                            <p:fltVal val="0"/>
                                          </p:val>
                                        </p:tav>
                                        <p:tav tm="100000">
                                          <p:val>
                                            <p:strVal val="#ppt_w"/>
                                          </p:val>
                                        </p:tav>
                                      </p:tavLst>
                                    </p:anim>
                                    <p:anim calcmode="lin" valueType="num">
                                      <p:cBhvr>
                                        <p:cTn id="106" dur="500" fill="hold"/>
                                        <p:tgtEl>
                                          <p:spTgt spid="13"/>
                                        </p:tgtEl>
                                        <p:attrNameLst>
                                          <p:attrName>ppt_h</p:attrName>
                                        </p:attrNameLst>
                                      </p:cBhvr>
                                      <p:tavLst>
                                        <p:tav tm="0">
                                          <p:val>
                                            <p:fltVal val="0"/>
                                          </p:val>
                                        </p:tav>
                                        <p:tav tm="100000">
                                          <p:val>
                                            <p:strVal val="#ppt_h"/>
                                          </p:val>
                                        </p:tav>
                                      </p:tavLst>
                                    </p:anim>
                                    <p:anim calcmode="lin" valueType="num">
                                      <p:cBhvr>
                                        <p:cTn id="107" dur="500" fill="hold"/>
                                        <p:tgtEl>
                                          <p:spTgt spid="13"/>
                                        </p:tgtEl>
                                        <p:attrNameLst>
                                          <p:attrName>style.rotation</p:attrName>
                                        </p:attrNameLst>
                                      </p:cBhvr>
                                      <p:tavLst>
                                        <p:tav tm="0">
                                          <p:val>
                                            <p:fltVal val="360"/>
                                          </p:val>
                                        </p:tav>
                                        <p:tav tm="100000">
                                          <p:val>
                                            <p:fltVal val="0"/>
                                          </p:val>
                                        </p:tav>
                                      </p:tavLst>
                                    </p:anim>
                                    <p:animEffect transition="in" filter="fade">
                                      <p:cBhvr>
                                        <p:cTn id="10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3" grpId="0"/>
      <p:bldP spid="14" grpId="0"/>
      <p:bldP spid="2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5720" y="142852"/>
            <a:ext cx="8534400" cy="1044704"/>
          </a:xfrm>
        </p:spPr>
        <p:txBody>
          <a:bodyPr>
            <a:noAutofit/>
          </a:bodyPr>
          <a:lstStyle/>
          <a:p>
            <a:r>
              <a:rPr lang="sk-SK" b="1" dirty="0" smtClean="0">
                <a:latin typeface="Bookman Old Style" pitchFamily="18" charset="0"/>
                <a:cs typeface="Arial" pitchFamily="34" charset="0"/>
              </a:rPr>
              <a:t>Základná jednotka</a:t>
            </a:r>
            <a:br>
              <a:rPr lang="sk-SK" b="1" dirty="0" smtClean="0">
                <a:latin typeface="Bookman Old Style" pitchFamily="18" charset="0"/>
                <a:cs typeface="Arial" pitchFamily="34" charset="0"/>
              </a:rPr>
            </a:br>
            <a:r>
              <a:rPr lang="sk-SK" b="1" dirty="0" smtClean="0">
                <a:latin typeface="Bookman Old Style" pitchFamily="18" charset="0"/>
                <a:cs typeface="Arial" pitchFamily="34" charset="0"/>
              </a:rPr>
              <a:t>zozadu</a:t>
            </a:r>
          </a:p>
        </p:txBody>
      </p:sp>
      <p:sp>
        <p:nvSpPr>
          <p:cNvPr id="8" name="BlokTextu 7"/>
          <p:cNvSpPr txBox="1"/>
          <p:nvPr/>
        </p:nvSpPr>
        <p:spPr>
          <a:xfrm>
            <a:off x="6572264" y="3000372"/>
            <a:ext cx="1428760" cy="369332"/>
          </a:xfrm>
          <a:prstGeom prst="rect">
            <a:avLst/>
          </a:prstGeom>
          <a:noFill/>
        </p:spPr>
        <p:txBody>
          <a:bodyPr wrap="square" rtlCol="0">
            <a:spAutoFit/>
          </a:bodyPr>
          <a:lstStyle/>
          <a:p>
            <a:endParaRPr lang="sk-SK" dirty="0"/>
          </a:p>
        </p:txBody>
      </p:sp>
      <p:sp>
        <p:nvSpPr>
          <p:cNvPr id="43" name="BlokTextu 42"/>
          <p:cNvSpPr txBox="1"/>
          <p:nvPr/>
        </p:nvSpPr>
        <p:spPr>
          <a:xfrm>
            <a:off x="6429388" y="3786190"/>
            <a:ext cx="1857388" cy="707886"/>
          </a:xfrm>
          <a:prstGeom prst="rect">
            <a:avLst/>
          </a:prstGeom>
          <a:noFill/>
        </p:spPr>
        <p:txBody>
          <a:bodyPr wrap="square" rtlCol="0">
            <a:spAutoFit/>
          </a:bodyPr>
          <a:lstStyle/>
          <a:p>
            <a:pPr algn="ctr"/>
            <a:r>
              <a:rPr lang="sk-SK" sz="2000" dirty="0" smtClean="0">
                <a:latin typeface="Arial" pitchFamily="34" charset="0"/>
                <a:cs typeface="Arial" pitchFamily="34" charset="0"/>
              </a:rPr>
              <a:t>Paralelný a sériové porty</a:t>
            </a:r>
            <a:endParaRPr lang="sk-SK" sz="2000" dirty="0">
              <a:latin typeface="Arial" pitchFamily="34" charset="0"/>
              <a:cs typeface="Arial" pitchFamily="34" charset="0"/>
            </a:endParaRPr>
          </a:p>
        </p:txBody>
      </p:sp>
      <p:sp>
        <p:nvSpPr>
          <p:cNvPr id="37" name="BlokTextu 36"/>
          <p:cNvSpPr txBox="1"/>
          <p:nvPr/>
        </p:nvSpPr>
        <p:spPr>
          <a:xfrm>
            <a:off x="6500826" y="4643446"/>
            <a:ext cx="1643074" cy="400110"/>
          </a:xfrm>
          <a:prstGeom prst="rect">
            <a:avLst/>
          </a:prstGeom>
          <a:noFill/>
        </p:spPr>
        <p:txBody>
          <a:bodyPr wrap="square" rtlCol="0">
            <a:spAutoFit/>
          </a:bodyPr>
          <a:lstStyle/>
          <a:p>
            <a:pPr algn="ctr"/>
            <a:r>
              <a:rPr lang="sk-SK" sz="2000" dirty="0" smtClean="0">
                <a:latin typeface="Arial" pitchFamily="34" charset="0"/>
                <a:cs typeface="Arial" pitchFamily="34" charset="0"/>
              </a:rPr>
              <a:t>Audio </a:t>
            </a:r>
            <a:r>
              <a:rPr lang="sk-SK" sz="2000" dirty="0" err="1" smtClean="0">
                <a:latin typeface="Arial" pitchFamily="34" charset="0"/>
                <a:cs typeface="Arial" pitchFamily="34" charset="0"/>
              </a:rPr>
              <a:t>jack</a:t>
            </a:r>
            <a:endParaRPr lang="sk-SK" sz="2000" dirty="0">
              <a:latin typeface="Arial" pitchFamily="34" charset="0"/>
              <a:cs typeface="Arial" pitchFamily="34" charset="0"/>
            </a:endParaRPr>
          </a:p>
        </p:txBody>
      </p:sp>
      <p:sp>
        <p:nvSpPr>
          <p:cNvPr id="6" name="BlokTextu 5"/>
          <p:cNvSpPr txBox="1"/>
          <p:nvPr/>
        </p:nvSpPr>
        <p:spPr>
          <a:xfrm>
            <a:off x="214282" y="1785926"/>
            <a:ext cx="2143140" cy="400110"/>
          </a:xfrm>
          <a:prstGeom prst="rect">
            <a:avLst/>
          </a:prstGeom>
          <a:noFill/>
        </p:spPr>
        <p:txBody>
          <a:bodyPr wrap="square" rtlCol="0">
            <a:spAutoFit/>
          </a:bodyPr>
          <a:lstStyle/>
          <a:p>
            <a:pPr algn="ctr"/>
            <a:r>
              <a:rPr lang="sk-SK" sz="2000" dirty="0" smtClean="0">
                <a:latin typeface="Arial" pitchFamily="34" charset="0"/>
                <a:cs typeface="Arial" pitchFamily="34" charset="0"/>
              </a:rPr>
              <a:t>Elektrický kábel</a:t>
            </a:r>
            <a:endParaRPr lang="sk-SK" sz="2000" dirty="0">
              <a:latin typeface="Arial" pitchFamily="34" charset="0"/>
              <a:cs typeface="Arial" pitchFamily="34" charset="0"/>
            </a:endParaRPr>
          </a:p>
        </p:txBody>
      </p:sp>
      <p:sp>
        <p:nvSpPr>
          <p:cNvPr id="7" name="BlokTextu 6"/>
          <p:cNvSpPr txBox="1"/>
          <p:nvPr/>
        </p:nvSpPr>
        <p:spPr>
          <a:xfrm>
            <a:off x="357158" y="2786058"/>
            <a:ext cx="2143140" cy="707886"/>
          </a:xfrm>
          <a:prstGeom prst="rect">
            <a:avLst/>
          </a:prstGeom>
          <a:noFill/>
        </p:spPr>
        <p:txBody>
          <a:bodyPr wrap="square" rtlCol="0">
            <a:spAutoFit/>
          </a:bodyPr>
          <a:lstStyle/>
          <a:p>
            <a:pPr algn="ctr"/>
            <a:r>
              <a:rPr lang="sk-SK" sz="2000" dirty="0" smtClean="0">
                <a:latin typeface="Arial" pitchFamily="34" charset="0"/>
                <a:cs typeface="Arial" pitchFamily="34" charset="0"/>
              </a:rPr>
              <a:t>PS/2 port</a:t>
            </a:r>
          </a:p>
          <a:p>
            <a:pPr algn="ctr"/>
            <a:r>
              <a:rPr lang="sk-SK" sz="2000" dirty="0" smtClean="0">
                <a:latin typeface="Arial" pitchFamily="34" charset="0"/>
                <a:cs typeface="Arial" pitchFamily="34" charset="0"/>
              </a:rPr>
              <a:t>Klávesnice </a:t>
            </a:r>
          </a:p>
        </p:txBody>
      </p:sp>
      <p:sp>
        <p:nvSpPr>
          <p:cNvPr id="9" name="BlokTextu 8"/>
          <p:cNvSpPr txBox="1"/>
          <p:nvPr/>
        </p:nvSpPr>
        <p:spPr>
          <a:xfrm>
            <a:off x="6429388" y="1643050"/>
            <a:ext cx="1500198" cy="707886"/>
          </a:xfrm>
          <a:prstGeom prst="rect">
            <a:avLst/>
          </a:prstGeom>
          <a:noFill/>
        </p:spPr>
        <p:txBody>
          <a:bodyPr wrap="square" rtlCol="0">
            <a:spAutoFit/>
          </a:bodyPr>
          <a:lstStyle/>
          <a:p>
            <a:pPr algn="ctr"/>
            <a:r>
              <a:rPr lang="sk-SK" sz="2000" dirty="0" smtClean="0">
                <a:latin typeface="Arial" pitchFamily="34" charset="0"/>
                <a:cs typeface="Arial" pitchFamily="34" charset="0"/>
              </a:rPr>
              <a:t>PS/2 port myši</a:t>
            </a:r>
            <a:endParaRPr lang="sk-SK" sz="2000" dirty="0">
              <a:latin typeface="Arial" pitchFamily="34" charset="0"/>
              <a:cs typeface="Arial" pitchFamily="34" charset="0"/>
            </a:endParaRPr>
          </a:p>
        </p:txBody>
      </p:sp>
      <p:sp>
        <p:nvSpPr>
          <p:cNvPr id="10" name="BlokTextu 9"/>
          <p:cNvSpPr txBox="1"/>
          <p:nvPr/>
        </p:nvSpPr>
        <p:spPr>
          <a:xfrm>
            <a:off x="714348" y="3857628"/>
            <a:ext cx="1571636" cy="400110"/>
          </a:xfrm>
          <a:prstGeom prst="rect">
            <a:avLst/>
          </a:prstGeom>
          <a:noFill/>
        </p:spPr>
        <p:txBody>
          <a:bodyPr wrap="square" rtlCol="0">
            <a:spAutoFit/>
          </a:bodyPr>
          <a:lstStyle/>
          <a:p>
            <a:pPr algn="ctr"/>
            <a:r>
              <a:rPr lang="sk-SK" sz="2000" dirty="0" smtClean="0">
                <a:latin typeface="Arial" pitchFamily="34" charset="0"/>
                <a:cs typeface="Arial" pitchFamily="34" charset="0"/>
              </a:rPr>
              <a:t>USB porty</a:t>
            </a:r>
            <a:endParaRPr lang="sk-SK" sz="2000" dirty="0">
              <a:latin typeface="Arial" pitchFamily="34" charset="0"/>
              <a:cs typeface="Arial" pitchFamily="34" charset="0"/>
            </a:endParaRPr>
          </a:p>
        </p:txBody>
      </p:sp>
      <p:sp>
        <p:nvSpPr>
          <p:cNvPr id="11" name="BlokTextu 10"/>
          <p:cNvSpPr txBox="1"/>
          <p:nvPr/>
        </p:nvSpPr>
        <p:spPr>
          <a:xfrm>
            <a:off x="6357950" y="2428868"/>
            <a:ext cx="1643074" cy="1323439"/>
          </a:xfrm>
          <a:prstGeom prst="rect">
            <a:avLst/>
          </a:prstGeom>
          <a:noFill/>
        </p:spPr>
        <p:txBody>
          <a:bodyPr wrap="square" rtlCol="0">
            <a:spAutoFit/>
          </a:bodyPr>
          <a:lstStyle/>
          <a:p>
            <a:pPr algn="ctr"/>
            <a:r>
              <a:rPr lang="sk-SK" sz="2000" dirty="0" smtClean="0">
                <a:latin typeface="Arial" pitchFamily="34" charset="0"/>
                <a:cs typeface="Arial" pitchFamily="34" charset="0"/>
              </a:rPr>
              <a:t>Konektor RJ45 - sieťový konektor</a:t>
            </a:r>
            <a:endParaRPr lang="sk-SK" sz="2000" dirty="0">
              <a:latin typeface="Arial" pitchFamily="34" charset="0"/>
              <a:cs typeface="Arial" pitchFamily="34" charset="0"/>
            </a:endParaRPr>
          </a:p>
        </p:txBody>
      </p:sp>
      <p:sp>
        <p:nvSpPr>
          <p:cNvPr id="12" name="BlokTextu 11"/>
          <p:cNvSpPr txBox="1"/>
          <p:nvPr/>
        </p:nvSpPr>
        <p:spPr>
          <a:xfrm>
            <a:off x="6643702" y="5286388"/>
            <a:ext cx="1357322" cy="707886"/>
          </a:xfrm>
          <a:prstGeom prst="rect">
            <a:avLst/>
          </a:prstGeom>
          <a:noFill/>
        </p:spPr>
        <p:txBody>
          <a:bodyPr wrap="square" rtlCol="0">
            <a:spAutoFit/>
          </a:bodyPr>
          <a:lstStyle/>
          <a:p>
            <a:pPr algn="ctr"/>
            <a:r>
              <a:rPr lang="sk-SK" sz="2000" dirty="0" smtClean="0">
                <a:latin typeface="Arial" pitchFamily="34" charset="0"/>
                <a:cs typeface="Arial" pitchFamily="34" charset="0"/>
              </a:rPr>
              <a:t>VGA konektor</a:t>
            </a:r>
            <a:endParaRPr lang="sk-SK" sz="2000" dirty="0">
              <a:latin typeface="Arial" pitchFamily="34" charset="0"/>
              <a:cs typeface="Arial" pitchFamily="34" charset="0"/>
            </a:endParaRPr>
          </a:p>
        </p:txBody>
      </p:sp>
      <p:sp>
        <p:nvSpPr>
          <p:cNvPr id="13" name="BlokTextu 12"/>
          <p:cNvSpPr txBox="1"/>
          <p:nvPr/>
        </p:nvSpPr>
        <p:spPr>
          <a:xfrm>
            <a:off x="928662" y="4714884"/>
            <a:ext cx="1214446" cy="707886"/>
          </a:xfrm>
          <a:prstGeom prst="rect">
            <a:avLst/>
          </a:prstGeom>
          <a:noFill/>
        </p:spPr>
        <p:txBody>
          <a:bodyPr wrap="square" rtlCol="0">
            <a:spAutoFit/>
          </a:bodyPr>
          <a:lstStyle/>
          <a:p>
            <a:pPr algn="ctr"/>
            <a:r>
              <a:rPr lang="sk-SK" sz="2000" dirty="0" smtClean="0">
                <a:latin typeface="Arial" pitchFamily="34" charset="0"/>
                <a:cs typeface="Arial" pitchFamily="34" charset="0"/>
              </a:rPr>
              <a:t>DVI konektor</a:t>
            </a:r>
            <a:endParaRPr lang="sk-SK" sz="2000" dirty="0">
              <a:latin typeface="Arial" pitchFamily="34" charset="0"/>
              <a:cs typeface="Arial" pitchFamily="34" charset="0"/>
            </a:endParaRPr>
          </a:p>
        </p:txBody>
      </p:sp>
      <p:sp>
        <p:nvSpPr>
          <p:cNvPr id="14" name="BlokTextu 13"/>
          <p:cNvSpPr txBox="1"/>
          <p:nvPr/>
        </p:nvSpPr>
        <p:spPr>
          <a:xfrm>
            <a:off x="785786" y="5572140"/>
            <a:ext cx="1428760" cy="707886"/>
          </a:xfrm>
          <a:prstGeom prst="rect">
            <a:avLst/>
          </a:prstGeom>
          <a:noFill/>
        </p:spPr>
        <p:txBody>
          <a:bodyPr wrap="square" rtlCol="0">
            <a:spAutoFit/>
          </a:bodyPr>
          <a:lstStyle/>
          <a:p>
            <a:pPr algn="ctr"/>
            <a:r>
              <a:rPr lang="sk-SK" sz="2000" dirty="0" smtClean="0">
                <a:latin typeface="Arial" pitchFamily="34" charset="0"/>
                <a:cs typeface="Arial" pitchFamily="34" charset="0"/>
              </a:rPr>
              <a:t>HDMI konektor</a:t>
            </a:r>
            <a:endParaRPr lang="sk-SK" sz="2000" dirty="0">
              <a:latin typeface="Arial" pitchFamily="34" charset="0"/>
              <a:cs typeface="Arial" pitchFamily="34" charset="0"/>
            </a:endParaRPr>
          </a:p>
        </p:txBody>
      </p:sp>
      <p:grpSp>
        <p:nvGrpSpPr>
          <p:cNvPr id="30" name="Skupina 29"/>
          <p:cNvGrpSpPr/>
          <p:nvPr/>
        </p:nvGrpSpPr>
        <p:grpSpPr>
          <a:xfrm>
            <a:off x="3500430" y="1571612"/>
            <a:ext cx="2143140" cy="4500594"/>
            <a:chOff x="3500430" y="1571612"/>
            <a:chExt cx="2143140" cy="4500594"/>
          </a:xfrm>
        </p:grpSpPr>
        <p:pic>
          <p:nvPicPr>
            <p:cNvPr id="23554" name="Picture 2" descr="http://computershopper.com/var/ezwebin_site/storage/images/media/images/lenovo-ideacentre-k330-backside/744658-1-eng-US/lenovo-ideacentre-k330-backside_maxwidth.jpg"/>
            <p:cNvPicPr>
              <a:picLocks noChangeAspect="1" noChangeArrowheads="1"/>
            </p:cNvPicPr>
            <p:nvPr/>
          </p:nvPicPr>
          <p:blipFill>
            <a:blip r:embed="rId3" cstate="print"/>
            <a:srcRect l="10496" t="3015" r="10787" b="2009"/>
            <a:stretch>
              <a:fillRect/>
            </a:stretch>
          </p:blipFill>
          <p:spPr bwMode="auto">
            <a:xfrm>
              <a:off x="3500430" y="1571612"/>
              <a:ext cx="2143140" cy="4500594"/>
            </a:xfrm>
            <a:prstGeom prst="rect">
              <a:avLst/>
            </a:prstGeom>
            <a:noFill/>
          </p:spPr>
        </p:pic>
        <p:pic>
          <p:nvPicPr>
            <p:cNvPr id="23556" name="Picture 4" descr="http://1.bp.blogspot.com/_MRmLBAR_z6I/Sv_LAIQTxZI/AAAAAAAAAD0/B-xdFCq_tBk/s320/port+serial+WP.gif"/>
            <p:cNvPicPr>
              <a:picLocks noChangeAspect="1" noChangeArrowheads="1"/>
            </p:cNvPicPr>
            <p:nvPr/>
          </p:nvPicPr>
          <p:blipFill>
            <a:blip r:embed="rId4" cstate="print"/>
            <a:srcRect l="2351" t="23585" r="3604" b="29245"/>
            <a:stretch>
              <a:fillRect/>
            </a:stretch>
          </p:blipFill>
          <p:spPr bwMode="auto">
            <a:xfrm>
              <a:off x="4429124" y="4286256"/>
              <a:ext cx="928694" cy="464347"/>
            </a:xfrm>
            <a:prstGeom prst="rect">
              <a:avLst/>
            </a:prstGeom>
            <a:noFill/>
          </p:spPr>
        </p:pic>
      </p:grpSp>
      <p:cxnSp>
        <p:nvCxnSpPr>
          <p:cNvPr id="16" name="Rovná spojovacia šípka 15"/>
          <p:cNvCxnSpPr/>
          <p:nvPr/>
        </p:nvCxnSpPr>
        <p:spPr>
          <a:xfrm rot="10800000">
            <a:off x="2143108" y="2143116"/>
            <a:ext cx="1643074" cy="35719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Rovná spojovacia šípka 17"/>
          <p:cNvCxnSpPr/>
          <p:nvPr/>
        </p:nvCxnSpPr>
        <p:spPr>
          <a:xfrm flipV="1">
            <a:off x="4143372" y="2000240"/>
            <a:ext cx="2500330" cy="142876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Rovná spojovacia šípka 19"/>
          <p:cNvCxnSpPr/>
          <p:nvPr/>
        </p:nvCxnSpPr>
        <p:spPr>
          <a:xfrm rot="10800000">
            <a:off x="2000232" y="3143248"/>
            <a:ext cx="1857388" cy="28575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Rovná spojovacia šípka 37"/>
          <p:cNvCxnSpPr/>
          <p:nvPr/>
        </p:nvCxnSpPr>
        <p:spPr>
          <a:xfrm>
            <a:off x="4071934" y="4786322"/>
            <a:ext cx="2643206" cy="7143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Rovná spojovacia šípka 22"/>
          <p:cNvCxnSpPr/>
          <p:nvPr/>
        </p:nvCxnSpPr>
        <p:spPr>
          <a:xfrm rot="10800000">
            <a:off x="2143108" y="4000504"/>
            <a:ext cx="1785950" cy="7143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Rovná spojovacia šípka 24"/>
          <p:cNvCxnSpPr>
            <a:endCxn id="11" idx="1"/>
          </p:cNvCxnSpPr>
          <p:nvPr/>
        </p:nvCxnSpPr>
        <p:spPr>
          <a:xfrm flipV="1">
            <a:off x="4071934" y="3090588"/>
            <a:ext cx="2286016" cy="133854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Rovná spojovacia šípka 27"/>
          <p:cNvCxnSpPr/>
          <p:nvPr/>
        </p:nvCxnSpPr>
        <p:spPr>
          <a:xfrm rot="10800000">
            <a:off x="2143108" y="5072074"/>
            <a:ext cx="1785950" cy="7143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Rovná spojovacia šípka 28"/>
          <p:cNvCxnSpPr/>
          <p:nvPr/>
        </p:nvCxnSpPr>
        <p:spPr>
          <a:xfrm>
            <a:off x="4500562" y="5214950"/>
            <a:ext cx="2286016" cy="28575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Rovná spojovacia šípka 31"/>
          <p:cNvCxnSpPr/>
          <p:nvPr/>
        </p:nvCxnSpPr>
        <p:spPr>
          <a:xfrm rot="10800000" flipV="1">
            <a:off x="2000232" y="5214950"/>
            <a:ext cx="2928958" cy="7143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Rovná spojovacia šípka 43"/>
          <p:cNvCxnSpPr/>
          <p:nvPr/>
        </p:nvCxnSpPr>
        <p:spPr>
          <a:xfrm flipV="1">
            <a:off x="4857752" y="4143380"/>
            <a:ext cx="1714512" cy="4286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fltVal val="0"/>
                                          </p:val>
                                        </p:tav>
                                        <p:tav tm="100000">
                                          <p:val>
                                            <p:strVal val="#ppt_w"/>
                                          </p:val>
                                        </p:tav>
                                      </p:tavLst>
                                    </p:anim>
                                    <p:anim calcmode="lin" valueType="num">
                                      <p:cBhvr>
                                        <p:cTn id="8" dur="1000" fill="hold"/>
                                        <p:tgtEl>
                                          <p:spTgt spid="30"/>
                                        </p:tgtEl>
                                        <p:attrNameLst>
                                          <p:attrName>ppt_h</p:attrName>
                                        </p:attrNameLst>
                                      </p:cBhvr>
                                      <p:tavLst>
                                        <p:tav tm="0">
                                          <p:val>
                                            <p:fltVal val="0"/>
                                          </p:val>
                                        </p:tav>
                                        <p:tav tm="100000">
                                          <p:val>
                                            <p:strVal val="#ppt_h"/>
                                          </p:val>
                                        </p:tav>
                                      </p:tavLst>
                                    </p:anim>
                                    <p:anim calcmode="lin" valueType="num">
                                      <p:cBhvr>
                                        <p:cTn id="9" dur="1000" fill="hold"/>
                                        <p:tgtEl>
                                          <p:spTgt spid="30"/>
                                        </p:tgtEl>
                                        <p:attrNameLst>
                                          <p:attrName>style.rotation</p:attrName>
                                        </p:attrNameLst>
                                      </p:cBhvr>
                                      <p:tavLst>
                                        <p:tav tm="0">
                                          <p:val>
                                            <p:fltVal val="90"/>
                                          </p:val>
                                        </p:tav>
                                        <p:tav tm="100000">
                                          <p:val>
                                            <p:fltVal val="0"/>
                                          </p:val>
                                        </p:tav>
                                      </p:tavLst>
                                    </p:anim>
                                    <p:animEffect transition="in" filter="fade">
                                      <p:cBhvr>
                                        <p:cTn id="10" dur="10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 calcmode="lin" valueType="num">
                                      <p:cBhvr>
                                        <p:cTn id="17" dur="500" fill="hold"/>
                                        <p:tgtEl>
                                          <p:spTgt spid="16"/>
                                        </p:tgtEl>
                                        <p:attrNameLst>
                                          <p:attrName>style.rotation</p:attrName>
                                        </p:attrNameLst>
                                      </p:cBhvr>
                                      <p:tavLst>
                                        <p:tav tm="0">
                                          <p:val>
                                            <p:fltVal val="360"/>
                                          </p:val>
                                        </p:tav>
                                        <p:tav tm="100000">
                                          <p:val>
                                            <p:fltVal val="0"/>
                                          </p:val>
                                        </p:tav>
                                      </p:tavLst>
                                    </p:anim>
                                    <p:animEffect transition="in" filter="fade">
                                      <p:cBhvr>
                                        <p:cTn id="18" dur="500"/>
                                        <p:tgtEl>
                                          <p:spTgt spid="16"/>
                                        </p:tgtEl>
                                      </p:cBhvr>
                                    </p:animEffect>
                                  </p:childTnLst>
                                </p:cTn>
                              </p:par>
                              <p:par>
                                <p:cTn id="19" presetID="49" presetClass="entr" presetSubtype="0" decel="10000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 calcmode="lin" valueType="num">
                                      <p:cBhvr>
                                        <p:cTn id="23" dur="500" fill="hold"/>
                                        <p:tgtEl>
                                          <p:spTgt spid="6"/>
                                        </p:tgtEl>
                                        <p:attrNameLst>
                                          <p:attrName>style.rotation</p:attrName>
                                        </p:attrNameLst>
                                      </p:cBhvr>
                                      <p:tavLst>
                                        <p:tav tm="0">
                                          <p:val>
                                            <p:fltVal val="360"/>
                                          </p:val>
                                        </p:tav>
                                        <p:tav tm="100000">
                                          <p:val>
                                            <p:fltVal val="0"/>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 calcmode="lin" valueType="num">
                                      <p:cBhvr>
                                        <p:cTn id="31" dur="500" fill="hold"/>
                                        <p:tgtEl>
                                          <p:spTgt spid="20"/>
                                        </p:tgtEl>
                                        <p:attrNameLst>
                                          <p:attrName>style.rotation</p:attrName>
                                        </p:attrNameLst>
                                      </p:cBhvr>
                                      <p:tavLst>
                                        <p:tav tm="0">
                                          <p:val>
                                            <p:fltVal val="360"/>
                                          </p:val>
                                        </p:tav>
                                        <p:tav tm="100000">
                                          <p:val>
                                            <p:fltVal val="0"/>
                                          </p:val>
                                        </p:tav>
                                      </p:tavLst>
                                    </p:anim>
                                    <p:animEffect transition="in" filter="fade">
                                      <p:cBhvr>
                                        <p:cTn id="32" dur="500"/>
                                        <p:tgtEl>
                                          <p:spTgt spid="20"/>
                                        </p:tgtEl>
                                      </p:cBhvr>
                                    </p:animEffect>
                                  </p:childTnLst>
                                </p:cTn>
                              </p:par>
                              <p:par>
                                <p:cTn id="33" presetID="49" presetClass="entr" presetSubtype="0" decel="10000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 calcmode="lin" valueType="num">
                                      <p:cBhvr>
                                        <p:cTn id="37" dur="500" fill="hold"/>
                                        <p:tgtEl>
                                          <p:spTgt spid="7"/>
                                        </p:tgtEl>
                                        <p:attrNameLst>
                                          <p:attrName>style.rotation</p:attrName>
                                        </p:attrNameLst>
                                      </p:cBhvr>
                                      <p:tavLst>
                                        <p:tav tm="0">
                                          <p:val>
                                            <p:fltVal val="360"/>
                                          </p:val>
                                        </p:tav>
                                        <p:tav tm="100000">
                                          <p:val>
                                            <p:fltVal val="0"/>
                                          </p:val>
                                        </p:tav>
                                      </p:tavLst>
                                    </p:anim>
                                    <p:animEffect transition="in" filter="fade">
                                      <p:cBhvr>
                                        <p:cTn id="38" dur="500"/>
                                        <p:tgtEl>
                                          <p:spTgt spid="7"/>
                                        </p:tgtEl>
                                      </p:cBhvr>
                                    </p:animEffect>
                                  </p:childTnLst>
                                </p:cTn>
                              </p:par>
                              <p:par>
                                <p:cTn id="39" presetID="49" presetClass="entr" presetSubtype="0" decel="10000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 calcmode="lin" valueType="num">
                                      <p:cBhvr>
                                        <p:cTn id="43" dur="500" fill="hold"/>
                                        <p:tgtEl>
                                          <p:spTgt spid="18"/>
                                        </p:tgtEl>
                                        <p:attrNameLst>
                                          <p:attrName>style.rotation</p:attrName>
                                        </p:attrNameLst>
                                      </p:cBhvr>
                                      <p:tavLst>
                                        <p:tav tm="0">
                                          <p:val>
                                            <p:fltVal val="360"/>
                                          </p:val>
                                        </p:tav>
                                        <p:tav tm="100000">
                                          <p:val>
                                            <p:fltVal val="0"/>
                                          </p:val>
                                        </p:tav>
                                      </p:tavLst>
                                    </p:anim>
                                    <p:animEffect transition="in" filter="fade">
                                      <p:cBhvr>
                                        <p:cTn id="44" dur="500"/>
                                        <p:tgtEl>
                                          <p:spTgt spid="18"/>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 calcmode="lin" valueType="num">
                                      <p:cBhvr>
                                        <p:cTn id="49" dur="500" fill="hold"/>
                                        <p:tgtEl>
                                          <p:spTgt spid="9"/>
                                        </p:tgtEl>
                                        <p:attrNameLst>
                                          <p:attrName>style.rotation</p:attrName>
                                        </p:attrNameLst>
                                      </p:cBhvr>
                                      <p:tavLst>
                                        <p:tav tm="0">
                                          <p:val>
                                            <p:fltVal val="360"/>
                                          </p:val>
                                        </p:tav>
                                        <p:tav tm="100000">
                                          <p:val>
                                            <p:fltVal val="0"/>
                                          </p:val>
                                        </p:tav>
                                      </p:tavLst>
                                    </p:anim>
                                    <p:animEffect transition="in" filter="fade">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 calcmode="lin" valueType="num">
                                      <p:cBhvr>
                                        <p:cTn id="57" dur="500" fill="hold"/>
                                        <p:tgtEl>
                                          <p:spTgt spid="23"/>
                                        </p:tgtEl>
                                        <p:attrNameLst>
                                          <p:attrName>style.rotation</p:attrName>
                                        </p:attrNameLst>
                                      </p:cBhvr>
                                      <p:tavLst>
                                        <p:tav tm="0">
                                          <p:val>
                                            <p:fltVal val="360"/>
                                          </p:val>
                                        </p:tav>
                                        <p:tav tm="100000">
                                          <p:val>
                                            <p:fltVal val="0"/>
                                          </p:val>
                                        </p:tav>
                                      </p:tavLst>
                                    </p:anim>
                                    <p:animEffect transition="in" filter="fade">
                                      <p:cBhvr>
                                        <p:cTn id="58" dur="500"/>
                                        <p:tgtEl>
                                          <p:spTgt spid="23"/>
                                        </p:tgtEl>
                                      </p:cBhvr>
                                    </p:animEffect>
                                  </p:childTnLst>
                                </p:cTn>
                              </p:par>
                              <p:par>
                                <p:cTn id="59" presetID="49" presetClass="entr" presetSubtype="0" decel="100000"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 calcmode="lin" valueType="num">
                                      <p:cBhvr>
                                        <p:cTn id="63" dur="500" fill="hold"/>
                                        <p:tgtEl>
                                          <p:spTgt spid="10"/>
                                        </p:tgtEl>
                                        <p:attrNameLst>
                                          <p:attrName>style.rotation</p:attrName>
                                        </p:attrNameLst>
                                      </p:cBhvr>
                                      <p:tavLst>
                                        <p:tav tm="0">
                                          <p:val>
                                            <p:fltVal val="360"/>
                                          </p:val>
                                        </p:tav>
                                        <p:tav tm="100000">
                                          <p:val>
                                            <p:fltVal val="0"/>
                                          </p:val>
                                        </p:tav>
                                      </p:tavLst>
                                    </p:anim>
                                    <p:animEffect transition="in" filter="fade">
                                      <p:cBhvr>
                                        <p:cTn id="64" dur="5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49" presetClass="entr" presetSubtype="0" decel="100000" fill="hold" nodeType="click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p:cTn id="69" dur="500" fill="hold"/>
                                        <p:tgtEl>
                                          <p:spTgt spid="25"/>
                                        </p:tgtEl>
                                        <p:attrNameLst>
                                          <p:attrName>ppt_w</p:attrName>
                                        </p:attrNameLst>
                                      </p:cBhvr>
                                      <p:tavLst>
                                        <p:tav tm="0">
                                          <p:val>
                                            <p:fltVal val="0"/>
                                          </p:val>
                                        </p:tav>
                                        <p:tav tm="100000">
                                          <p:val>
                                            <p:strVal val="#ppt_w"/>
                                          </p:val>
                                        </p:tav>
                                      </p:tavLst>
                                    </p:anim>
                                    <p:anim calcmode="lin" valueType="num">
                                      <p:cBhvr>
                                        <p:cTn id="70" dur="500" fill="hold"/>
                                        <p:tgtEl>
                                          <p:spTgt spid="25"/>
                                        </p:tgtEl>
                                        <p:attrNameLst>
                                          <p:attrName>ppt_h</p:attrName>
                                        </p:attrNameLst>
                                      </p:cBhvr>
                                      <p:tavLst>
                                        <p:tav tm="0">
                                          <p:val>
                                            <p:fltVal val="0"/>
                                          </p:val>
                                        </p:tav>
                                        <p:tav tm="100000">
                                          <p:val>
                                            <p:strVal val="#ppt_h"/>
                                          </p:val>
                                        </p:tav>
                                      </p:tavLst>
                                    </p:anim>
                                    <p:anim calcmode="lin" valueType="num">
                                      <p:cBhvr>
                                        <p:cTn id="71" dur="500" fill="hold"/>
                                        <p:tgtEl>
                                          <p:spTgt spid="25"/>
                                        </p:tgtEl>
                                        <p:attrNameLst>
                                          <p:attrName>style.rotation</p:attrName>
                                        </p:attrNameLst>
                                      </p:cBhvr>
                                      <p:tavLst>
                                        <p:tav tm="0">
                                          <p:val>
                                            <p:fltVal val="360"/>
                                          </p:val>
                                        </p:tav>
                                        <p:tav tm="100000">
                                          <p:val>
                                            <p:fltVal val="0"/>
                                          </p:val>
                                        </p:tav>
                                      </p:tavLst>
                                    </p:anim>
                                    <p:animEffect transition="in" filter="fade">
                                      <p:cBhvr>
                                        <p:cTn id="72" dur="500"/>
                                        <p:tgtEl>
                                          <p:spTgt spid="25"/>
                                        </p:tgtEl>
                                      </p:cBhvr>
                                    </p:animEffect>
                                  </p:childTnLst>
                                </p:cTn>
                              </p:par>
                              <p:par>
                                <p:cTn id="73" presetID="49" presetClass="entr" presetSubtype="0" decel="100000" fill="hold" grpId="0" nodeType="withEffect">
                                  <p:stCondLst>
                                    <p:cond delay="0"/>
                                  </p:stCondLst>
                                  <p:childTnLst>
                                    <p:set>
                                      <p:cBhvr>
                                        <p:cTn id="74" dur="1" fill="hold">
                                          <p:stCondLst>
                                            <p:cond delay="0"/>
                                          </p:stCondLst>
                                        </p:cTn>
                                        <p:tgtEl>
                                          <p:spTgt spid="11"/>
                                        </p:tgtEl>
                                        <p:attrNameLst>
                                          <p:attrName>style.visibility</p:attrName>
                                        </p:attrNameLst>
                                      </p:cBhvr>
                                      <p:to>
                                        <p:strVal val="visible"/>
                                      </p:to>
                                    </p:set>
                                    <p:anim calcmode="lin" valueType="num">
                                      <p:cBhvr>
                                        <p:cTn id="75" dur="500" fill="hold"/>
                                        <p:tgtEl>
                                          <p:spTgt spid="11"/>
                                        </p:tgtEl>
                                        <p:attrNameLst>
                                          <p:attrName>ppt_w</p:attrName>
                                        </p:attrNameLst>
                                      </p:cBhvr>
                                      <p:tavLst>
                                        <p:tav tm="0">
                                          <p:val>
                                            <p:fltVal val="0"/>
                                          </p:val>
                                        </p:tav>
                                        <p:tav tm="100000">
                                          <p:val>
                                            <p:strVal val="#ppt_w"/>
                                          </p:val>
                                        </p:tav>
                                      </p:tavLst>
                                    </p:anim>
                                    <p:anim calcmode="lin" valueType="num">
                                      <p:cBhvr>
                                        <p:cTn id="76" dur="500" fill="hold"/>
                                        <p:tgtEl>
                                          <p:spTgt spid="11"/>
                                        </p:tgtEl>
                                        <p:attrNameLst>
                                          <p:attrName>ppt_h</p:attrName>
                                        </p:attrNameLst>
                                      </p:cBhvr>
                                      <p:tavLst>
                                        <p:tav tm="0">
                                          <p:val>
                                            <p:fltVal val="0"/>
                                          </p:val>
                                        </p:tav>
                                        <p:tav tm="100000">
                                          <p:val>
                                            <p:strVal val="#ppt_h"/>
                                          </p:val>
                                        </p:tav>
                                      </p:tavLst>
                                    </p:anim>
                                    <p:anim calcmode="lin" valueType="num">
                                      <p:cBhvr>
                                        <p:cTn id="77" dur="500" fill="hold"/>
                                        <p:tgtEl>
                                          <p:spTgt spid="11"/>
                                        </p:tgtEl>
                                        <p:attrNameLst>
                                          <p:attrName>style.rotation</p:attrName>
                                        </p:attrNameLst>
                                      </p:cBhvr>
                                      <p:tavLst>
                                        <p:tav tm="0">
                                          <p:val>
                                            <p:fltVal val="360"/>
                                          </p:val>
                                        </p:tav>
                                        <p:tav tm="100000">
                                          <p:val>
                                            <p:fltVal val="0"/>
                                          </p:val>
                                        </p:tav>
                                      </p:tavLst>
                                    </p:anim>
                                    <p:animEffect transition="in" filter="fade">
                                      <p:cBhvr>
                                        <p:cTn id="78" dur="500"/>
                                        <p:tgtEl>
                                          <p:spTgt spid="11"/>
                                        </p:tgtEl>
                                      </p:cBhvr>
                                    </p:animEffect>
                                  </p:childTnLst>
                                </p:cTn>
                              </p:par>
                            </p:childTnLst>
                          </p:cTn>
                        </p:par>
                      </p:childTnLst>
                    </p:cTn>
                  </p:par>
                  <p:par>
                    <p:cTn id="79" fill="hold">
                      <p:stCondLst>
                        <p:cond delay="indefinite"/>
                      </p:stCondLst>
                      <p:childTnLst>
                        <p:par>
                          <p:cTn id="80" fill="hold">
                            <p:stCondLst>
                              <p:cond delay="0"/>
                            </p:stCondLst>
                            <p:childTnLst>
                              <p:par>
                                <p:cTn id="81" presetID="49" presetClass="entr" presetSubtype="0" decel="100000" fill="hold" nodeType="clickEffect">
                                  <p:stCondLst>
                                    <p:cond delay="0"/>
                                  </p:stCondLst>
                                  <p:childTnLst>
                                    <p:set>
                                      <p:cBhvr>
                                        <p:cTn id="82" dur="1" fill="hold">
                                          <p:stCondLst>
                                            <p:cond delay="0"/>
                                          </p:stCondLst>
                                        </p:cTn>
                                        <p:tgtEl>
                                          <p:spTgt spid="44"/>
                                        </p:tgtEl>
                                        <p:attrNameLst>
                                          <p:attrName>style.visibility</p:attrName>
                                        </p:attrNameLst>
                                      </p:cBhvr>
                                      <p:to>
                                        <p:strVal val="visible"/>
                                      </p:to>
                                    </p:set>
                                    <p:anim calcmode="lin" valueType="num">
                                      <p:cBhvr>
                                        <p:cTn id="83" dur="500" fill="hold"/>
                                        <p:tgtEl>
                                          <p:spTgt spid="44"/>
                                        </p:tgtEl>
                                        <p:attrNameLst>
                                          <p:attrName>ppt_w</p:attrName>
                                        </p:attrNameLst>
                                      </p:cBhvr>
                                      <p:tavLst>
                                        <p:tav tm="0">
                                          <p:val>
                                            <p:fltVal val="0"/>
                                          </p:val>
                                        </p:tav>
                                        <p:tav tm="100000">
                                          <p:val>
                                            <p:strVal val="#ppt_w"/>
                                          </p:val>
                                        </p:tav>
                                      </p:tavLst>
                                    </p:anim>
                                    <p:anim calcmode="lin" valueType="num">
                                      <p:cBhvr>
                                        <p:cTn id="84" dur="500" fill="hold"/>
                                        <p:tgtEl>
                                          <p:spTgt spid="44"/>
                                        </p:tgtEl>
                                        <p:attrNameLst>
                                          <p:attrName>ppt_h</p:attrName>
                                        </p:attrNameLst>
                                      </p:cBhvr>
                                      <p:tavLst>
                                        <p:tav tm="0">
                                          <p:val>
                                            <p:fltVal val="0"/>
                                          </p:val>
                                        </p:tav>
                                        <p:tav tm="100000">
                                          <p:val>
                                            <p:strVal val="#ppt_h"/>
                                          </p:val>
                                        </p:tav>
                                      </p:tavLst>
                                    </p:anim>
                                    <p:anim calcmode="lin" valueType="num">
                                      <p:cBhvr>
                                        <p:cTn id="85" dur="500" fill="hold"/>
                                        <p:tgtEl>
                                          <p:spTgt spid="44"/>
                                        </p:tgtEl>
                                        <p:attrNameLst>
                                          <p:attrName>style.rotation</p:attrName>
                                        </p:attrNameLst>
                                      </p:cBhvr>
                                      <p:tavLst>
                                        <p:tav tm="0">
                                          <p:val>
                                            <p:fltVal val="360"/>
                                          </p:val>
                                        </p:tav>
                                        <p:tav tm="100000">
                                          <p:val>
                                            <p:fltVal val="0"/>
                                          </p:val>
                                        </p:tav>
                                      </p:tavLst>
                                    </p:anim>
                                    <p:animEffect transition="in" filter="fade">
                                      <p:cBhvr>
                                        <p:cTn id="86" dur="500"/>
                                        <p:tgtEl>
                                          <p:spTgt spid="44"/>
                                        </p:tgtEl>
                                      </p:cBhvr>
                                    </p:animEffect>
                                  </p:childTnLst>
                                </p:cTn>
                              </p:par>
                              <p:par>
                                <p:cTn id="87" presetID="49" presetClass="entr" presetSubtype="0" decel="100000" fill="hold" grpId="0" nodeType="with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 calcmode="lin" valueType="num">
                                      <p:cBhvr>
                                        <p:cTn id="91" dur="500" fill="hold"/>
                                        <p:tgtEl>
                                          <p:spTgt spid="43"/>
                                        </p:tgtEl>
                                        <p:attrNameLst>
                                          <p:attrName>style.rotation</p:attrName>
                                        </p:attrNameLst>
                                      </p:cBhvr>
                                      <p:tavLst>
                                        <p:tav tm="0">
                                          <p:val>
                                            <p:fltVal val="360"/>
                                          </p:val>
                                        </p:tav>
                                        <p:tav tm="100000">
                                          <p:val>
                                            <p:fltVal val="0"/>
                                          </p:val>
                                        </p:tav>
                                      </p:tavLst>
                                    </p:anim>
                                    <p:animEffect transition="in" filter="fade">
                                      <p:cBhvr>
                                        <p:cTn id="92" dur="500"/>
                                        <p:tgtEl>
                                          <p:spTgt spid="43"/>
                                        </p:tgtEl>
                                      </p:cBhvr>
                                    </p:animEffect>
                                  </p:childTnLst>
                                </p:cTn>
                              </p:par>
                            </p:childTnLst>
                          </p:cTn>
                        </p:par>
                      </p:childTnLst>
                    </p:cTn>
                  </p:par>
                  <p:par>
                    <p:cTn id="93" fill="hold">
                      <p:stCondLst>
                        <p:cond delay="indefinite"/>
                      </p:stCondLst>
                      <p:childTnLst>
                        <p:par>
                          <p:cTn id="94" fill="hold">
                            <p:stCondLst>
                              <p:cond delay="0"/>
                            </p:stCondLst>
                            <p:childTnLst>
                              <p:par>
                                <p:cTn id="95" presetID="49" presetClass="entr" presetSubtype="0" decel="100000" fill="hold" nodeType="click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 calcmode="lin" valueType="num">
                                      <p:cBhvr>
                                        <p:cTn id="99" dur="500" fill="hold"/>
                                        <p:tgtEl>
                                          <p:spTgt spid="38"/>
                                        </p:tgtEl>
                                        <p:attrNameLst>
                                          <p:attrName>style.rotation</p:attrName>
                                        </p:attrNameLst>
                                      </p:cBhvr>
                                      <p:tavLst>
                                        <p:tav tm="0">
                                          <p:val>
                                            <p:fltVal val="360"/>
                                          </p:val>
                                        </p:tav>
                                        <p:tav tm="100000">
                                          <p:val>
                                            <p:fltVal val="0"/>
                                          </p:val>
                                        </p:tav>
                                      </p:tavLst>
                                    </p:anim>
                                    <p:animEffect transition="in" filter="fade">
                                      <p:cBhvr>
                                        <p:cTn id="100" dur="500"/>
                                        <p:tgtEl>
                                          <p:spTgt spid="38"/>
                                        </p:tgtEl>
                                      </p:cBhvr>
                                    </p:animEffect>
                                  </p:childTnLst>
                                </p:cTn>
                              </p:par>
                              <p:par>
                                <p:cTn id="101" presetID="49" presetClass="entr" presetSubtype="0" decel="100000" fill="hold" grpId="0" nodeType="with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 calcmode="lin" valueType="num">
                                      <p:cBhvr>
                                        <p:cTn id="105" dur="500" fill="hold"/>
                                        <p:tgtEl>
                                          <p:spTgt spid="37"/>
                                        </p:tgtEl>
                                        <p:attrNameLst>
                                          <p:attrName>style.rotation</p:attrName>
                                        </p:attrNameLst>
                                      </p:cBhvr>
                                      <p:tavLst>
                                        <p:tav tm="0">
                                          <p:val>
                                            <p:fltVal val="360"/>
                                          </p:val>
                                        </p:tav>
                                        <p:tav tm="100000">
                                          <p:val>
                                            <p:fltVal val="0"/>
                                          </p:val>
                                        </p:tav>
                                      </p:tavLst>
                                    </p:anim>
                                    <p:animEffect transition="in" filter="fade">
                                      <p:cBhvr>
                                        <p:cTn id="106" dur="500"/>
                                        <p:tgtEl>
                                          <p:spTgt spid="37"/>
                                        </p:tgtEl>
                                      </p:cBhvr>
                                    </p:animEffect>
                                  </p:childTnLst>
                                </p:cTn>
                              </p:par>
                            </p:childTnLst>
                          </p:cTn>
                        </p:par>
                      </p:childTnLst>
                    </p:cTn>
                  </p:par>
                  <p:par>
                    <p:cTn id="107" fill="hold">
                      <p:stCondLst>
                        <p:cond delay="indefinite"/>
                      </p:stCondLst>
                      <p:childTnLst>
                        <p:par>
                          <p:cTn id="108" fill="hold">
                            <p:stCondLst>
                              <p:cond delay="0"/>
                            </p:stCondLst>
                            <p:childTnLst>
                              <p:par>
                                <p:cTn id="109" presetID="49" presetClass="entr" presetSubtype="0" decel="100000" fill="hold" nodeType="click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 calcmode="lin" valueType="num">
                                      <p:cBhvr>
                                        <p:cTn id="113" dur="500" fill="hold"/>
                                        <p:tgtEl>
                                          <p:spTgt spid="28"/>
                                        </p:tgtEl>
                                        <p:attrNameLst>
                                          <p:attrName>style.rotation</p:attrName>
                                        </p:attrNameLst>
                                      </p:cBhvr>
                                      <p:tavLst>
                                        <p:tav tm="0">
                                          <p:val>
                                            <p:fltVal val="360"/>
                                          </p:val>
                                        </p:tav>
                                        <p:tav tm="100000">
                                          <p:val>
                                            <p:fltVal val="0"/>
                                          </p:val>
                                        </p:tav>
                                      </p:tavLst>
                                    </p:anim>
                                    <p:animEffect transition="in" filter="fade">
                                      <p:cBhvr>
                                        <p:cTn id="114" dur="500"/>
                                        <p:tgtEl>
                                          <p:spTgt spid="28"/>
                                        </p:tgtEl>
                                      </p:cBhvr>
                                    </p:animEffect>
                                  </p:childTnLst>
                                </p:cTn>
                              </p:par>
                              <p:par>
                                <p:cTn id="115" presetID="49" presetClass="entr" presetSubtype="0" decel="100000" fill="hold" grpId="0" nodeType="with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p:cTn id="117" dur="500" fill="hold"/>
                                        <p:tgtEl>
                                          <p:spTgt spid="13"/>
                                        </p:tgtEl>
                                        <p:attrNameLst>
                                          <p:attrName>ppt_w</p:attrName>
                                        </p:attrNameLst>
                                      </p:cBhvr>
                                      <p:tavLst>
                                        <p:tav tm="0">
                                          <p:val>
                                            <p:fltVal val="0"/>
                                          </p:val>
                                        </p:tav>
                                        <p:tav tm="100000">
                                          <p:val>
                                            <p:strVal val="#ppt_w"/>
                                          </p:val>
                                        </p:tav>
                                      </p:tavLst>
                                    </p:anim>
                                    <p:anim calcmode="lin" valueType="num">
                                      <p:cBhvr>
                                        <p:cTn id="118" dur="500" fill="hold"/>
                                        <p:tgtEl>
                                          <p:spTgt spid="13"/>
                                        </p:tgtEl>
                                        <p:attrNameLst>
                                          <p:attrName>ppt_h</p:attrName>
                                        </p:attrNameLst>
                                      </p:cBhvr>
                                      <p:tavLst>
                                        <p:tav tm="0">
                                          <p:val>
                                            <p:fltVal val="0"/>
                                          </p:val>
                                        </p:tav>
                                        <p:tav tm="100000">
                                          <p:val>
                                            <p:strVal val="#ppt_h"/>
                                          </p:val>
                                        </p:tav>
                                      </p:tavLst>
                                    </p:anim>
                                    <p:anim calcmode="lin" valueType="num">
                                      <p:cBhvr>
                                        <p:cTn id="119" dur="500" fill="hold"/>
                                        <p:tgtEl>
                                          <p:spTgt spid="13"/>
                                        </p:tgtEl>
                                        <p:attrNameLst>
                                          <p:attrName>style.rotation</p:attrName>
                                        </p:attrNameLst>
                                      </p:cBhvr>
                                      <p:tavLst>
                                        <p:tav tm="0">
                                          <p:val>
                                            <p:fltVal val="360"/>
                                          </p:val>
                                        </p:tav>
                                        <p:tav tm="100000">
                                          <p:val>
                                            <p:fltVal val="0"/>
                                          </p:val>
                                        </p:tav>
                                      </p:tavLst>
                                    </p:anim>
                                    <p:animEffect transition="in" filter="fade">
                                      <p:cBhvr>
                                        <p:cTn id="120" dur="500"/>
                                        <p:tgtEl>
                                          <p:spTgt spid="13"/>
                                        </p:tgtEl>
                                      </p:cBhvr>
                                    </p:animEffect>
                                  </p:childTnLst>
                                </p:cTn>
                              </p:par>
                            </p:childTnLst>
                          </p:cTn>
                        </p:par>
                      </p:childTnLst>
                    </p:cTn>
                  </p:par>
                  <p:par>
                    <p:cTn id="121" fill="hold">
                      <p:stCondLst>
                        <p:cond delay="indefinite"/>
                      </p:stCondLst>
                      <p:childTnLst>
                        <p:par>
                          <p:cTn id="122" fill="hold">
                            <p:stCondLst>
                              <p:cond delay="0"/>
                            </p:stCondLst>
                            <p:childTnLst>
                              <p:par>
                                <p:cTn id="123" presetID="49" presetClass="entr" presetSubtype="0" decel="100000" fill="hold" nodeType="clickEffect">
                                  <p:stCondLst>
                                    <p:cond delay="0"/>
                                  </p:stCondLst>
                                  <p:childTnLst>
                                    <p:set>
                                      <p:cBhvr>
                                        <p:cTn id="124" dur="1" fill="hold">
                                          <p:stCondLst>
                                            <p:cond delay="0"/>
                                          </p:stCondLst>
                                        </p:cTn>
                                        <p:tgtEl>
                                          <p:spTgt spid="29"/>
                                        </p:tgtEl>
                                        <p:attrNameLst>
                                          <p:attrName>style.visibility</p:attrName>
                                        </p:attrNameLst>
                                      </p:cBhvr>
                                      <p:to>
                                        <p:strVal val="visible"/>
                                      </p:to>
                                    </p:set>
                                    <p:anim calcmode="lin" valueType="num">
                                      <p:cBhvr>
                                        <p:cTn id="125" dur="500" fill="hold"/>
                                        <p:tgtEl>
                                          <p:spTgt spid="29"/>
                                        </p:tgtEl>
                                        <p:attrNameLst>
                                          <p:attrName>ppt_w</p:attrName>
                                        </p:attrNameLst>
                                      </p:cBhvr>
                                      <p:tavLst>
                                        <p:tav tm="0">
                                          <p:val>
                                            <p:fltVal val="0"/>
                                          </p:val>
                                        </p:tav>
                                        <p:tav tm="100000">
                                          <p:val>
                                            <p:strVal val="#ppt_w"/>
                                          </p:val>
                                        </p:tav>
                                      </p:tavLst>
                                    </p:anim>
                                    <p:anim calcmode="lin" valueType="num">
                                      <p:cBhvr>
                                        <p:cTn id="126" dur="500" fill="hold"/>
                                        <p:tgtEl>
                                          <p:spTgt spid="29"/>
                                        </p:tgtEl>
                                        <p:attrNameLst>
                                          <p:attrName>ppt_h</p:attrName>
                                        </p:attrNameLst>
                                      </p:cBhvr>
                                      <p:tavLst>
                                        <p:tav tm="0">
                                          <p:val>
                                            <p:fltVal val="0"/>
                                          </p:val>
                                        </p:tav>
                                        <p:tav tm="100000">
                                          <p:val>
                                            <p:strVal val="#ppt_h"/>
                                          </p:val>
                                        </p:tav>
                                      </p:tavLst>
                                    </p:anim>
                                    <p:anim calcmode="lin" valueType="num">
                                      <p:cBhvr>
                                        <p:cTn id="127" dur="500" fill="hold"/>
                                        <p:tgtEl>
                                          <p:spTgt spid="29"/>
                                        </p:tgtEl>
                                        <p:attrNameLst>
                                          <p:attrName>style.rotation</p:attrName>
                                        </p:attrNameLst>
                                      </p:cBhvr>
                                      <p:tavLst>
                                        <p:tav tm="0">
                                          <p:val>
                                            <p:fltVal val="360"/>
                                          </p:val>
                                        </p:tav>
                                        <p:tav tm="100000">
                                          <p:val>
                                            <p:fltVal val="0"/>
                                          </p:val>
                                        </p:tav>
                                      </p:tavLst>
                                    </p:anim>
                                    <p:animEffect transition="in" filter="fade">
                                      <p:cBhvr>
                                        <p:cTn id="128" dur="500"/>
                                        <p:tgtEl>
                                          <p:spTgt spid="29"/>
                                        </p:tgtEl>
                                      </p:cBhvr>
                                    </p:animEffect>
                                  </p:childTnLst>
                                </p:cTn>
                              </p:par>
                              <p:par>
                                <p:cTn id="129" presetID="49" presetClass="entr" presetSubtype="0" decel="100000" fill="hold" grpId="0" nodeType="withEffect">
                                  <p:stCondLst>
                                    <p:cond delay="0"/>
                                  </p:stCondLst>
                                  <p:childTnLst>
                                    <p:set>
                                      <p:cBhvr>
                                        <p:cTn id="130" dur="1" fill="hold">
                                          <p:stCondLst>
                                            <p:cond delay="0"/>
                                          </p:stCondLst>
                                        </p:cTn>
                                        <p:tgtEl>
                                          <p:spTgt spid="12"/>
                                        </p:tgtEl>
                                        <p:attrNameLst>
                                          <p:attrName>style.visibility</p:attrName>
                                        </p:attrNameLst>
                                      </p:cBhvr>
                                      <p:to>
                                        <p:strVal val="visible"/>
                                      </p:to>
                                    </p:set>
                                    <p:anim calcmode="lin" valueType="num">
                                      <p:cBhvr>
                                        <p:cTn id="131" dur="500" fill="hold"/>
                                        <p:tgtEl>
                                          <p:spTgt spid="12"/>
                                        </p:tgtEl>
                                        <p:attrNameLst>
                                          <p:attrName>ppt_w</p:attrName>
                                        </p:attrNameLst>
                                      </p:cBhvr>
                                      <p:tavLst>
                                        <p:tav tm="0">
                                          <p:val>
                                            <p:fltVal val="0"/>
                                          </p:val>
                                        </p:tav>
                                        <p:tav tm="100000">
                                          <p:val>
                                            <p:strVal val="#ppt_w"/>
                                          </p:val>
                                        </p:tav>
                                      </p:tavLst>
                                    </p:anim>
                                    <p:anim calcmode="lin" valueType="num">
                                      <p:cBhvr>
                                        <p:cTn id="132" dur="500" fill="hold"/>
                                        <p:tgtEl>
                                          <p:spTgt spid="12"/>
                                        </p:tgtEl>
                                        <p:attrNameLst>
                                          <p:attrName>ppt_h</p:attrName>
                                        </p:attrNameLst>
                                      </p:cBhvr>
                                      <p:tavLst>
                                        <p:tav tm="0">
                                          <p:val>
                                            <p:fltVal val="0"/>
                                          </p:val>
                                        </p:tav>
                                        <p:tav tm="100000">
                                          <p:val>
                                            <p:strVal val="#ppt_h"/>
                                          </p:val>
                                        </p:tav>
                                      </p:tavLst>
                                    </p:anim>
                                    <p:anim calcmode="lin" valueType="num">
                                      <p:cBhvr>
                                        <p:cTn id="133" dur="500" fill="hold"/>
                                        <p:tgtEl>
                                          <p:spTgt spid="12"/>
                                        </p:tgtEl>
                                        <p:attrNameLst>
                                          <p:attrName>style.rotation</p:attrName>
                                        </p:attrNameLst>
                                      </p:cBhvr>
                                      <p:tavLst>
                                        <p:tav tm="0">
                                          <p:val>
                                            <p:fltVal val="360"/>
                                          </p:val>
                                        </p:tav>
                                        <p:tav tm="100000">
                                          <p:val>
                                            <p:fltVal val="0"/>
                                          </p:val>
                                        </p:tav>
                                      </p:tavLst>
                                    </p:anim>
                                    <p:animEffect transition="in" filter="fade">
                                      <p:cBhvr>
                                        <p:cTn id="134" dur="500"/>
                                        <p:tgtEl>
                                          <p:spTgt spid="12"/>
                                        </p:tgtEl>
                                      </p:cBhvr>
                                    </p:animEffect>
                                  </p:childTnLst>
                                </p:cTn>
                              </p:par>
                            </p:childTnLst>
                          </p:cTn>
                        </p:par>
                      </p:childTnLst>
                    </p:cTn>
                  </p:par>
                  <p:par>
                    <p:cTn id="135" fill="hold">
                      <p:stCondLst>
                        <p:cond delay="indefinite"/>
                      </p:stCondLst>
                      <p:childTnLst>
                        <p:par>
                          <p:cTn id="136" fill="hold">
                            <p:stCondLst>
                              <p:cond delay="0"/>
                            </p:stCondLst>
                            <p:childTnLst>
                              <p:par>
                                <p:cTn id="137" presetID="49" presetClass="entr" presetSubtype="0" decel="100000" fill="hold" nodeType="clickEffect">
                                  <p:stCondLst>
                                    <p:cond delay="0"/>
                                  </p:stCondLst>
                                  <p:childTnLst>
                                    <p:set>
                                      <p:cBhvr>
                                        <p:cTn id="138" dur="1" fill="hold">
                                          <p:stCondLst>
                                            <p:cond delay="0"/>
                                          </p:stCondLst>
                                        </p:cTn>
                                        <p:tgtEl>
                                          <p:spTgt spid="32"/>
                                        </p:tgtEl>
                                        <p:attrNameLst>
                                          <p:attrName>style.visibility</p:attrName>
                                        </p:attrNameLst>
                                      </p:cBhvr>
                                      <p:to>
                                        <p:strVal val="visible"/>
                                      </p:to>
                                    </p:set>
                                    <p:anim calcmode="lin" valueType="num">
                                      <p:cBhvr>
                                        <p:cTn id="139" dur="500" fill="hold"/>
                                        <p:tgtEl>
                                          <p:spTgt spid="32"/>
                                        </p:tgtEl>
                                        <p:attrNameLst>
                                          <p:attrName>ppt_w</p:attrName>
                                        </p:attrNameLst>
                                      </p:cBhvr>
                                      <p:tavLst>
                                        <p:tav tm="0">
                                          <p:val>
                                            <p:fltVal val="0"/>
                                          </p:val>
                                        </p:tav>
                                        <p:tav tm="100000">
                                          <p:val>
                                            <p:strVal val="#ppt_w"/>
                                          </p:val>
                                        </p:tav>
                                      </p:tavLst>
                                    </p:anim>
                                    <p:anim calcmode="lin" valueType="num">
                                      <p:cBhvr>
                                        <p:cTn id="140" dur="500" fill="hold"/>
                                        <p:tgtEl>
                                          <p:spTgt spid="32"/>
                                        </p:tgtEl>
                                        <p:attrNameLst>
                                          <p:attrName>ppt_h</p:attrName>
                                        </p:attrNameLst>
                                      </p:cBhvr>
                                      <p:tavLst>
                                        <p:tav tm="0">
                                          <p:val>
                                            <p:fltVal val="0"/>
                                          </p:val>
                                        </p:tav>
                                        <p:tav tm="100000">
                                          <p:val>
                                            <p:strVal val="#ppt_h"/>
                                          </p:val>
                                        </p:tav>
                                      </p:tavLst>
                                    </p:anim>
                                    <p:anim calcmode="lin" valueType="num">
                                      <p:cBhvr>
                                        <p:cTn id="141" dur="500" fill="hold"/>
                                        <p:tgtEl>
                                          <p:spTgt spid="32"/>
                                        </p:tgtEl>
                                        <p:attrNameLst>
                                          <p:attrName>style.rotation</p:attrName>
                                        </p:attrNameLst>
                                      </p:cBhvr>
                                      <p:tavLst>
                                        <p:tav tm="0">
                                          <p:val>
                                            <p:fltVal val="360"/>
                                          </p:val>
                                        </p:tav>
                                        <p:tav tm="100000">
                                          <p:val>
                                            <p:fltVal val="0"/>
                                          </p:val>
                                        </p:tav>
                                      </p:tavLst>
                                    </p:anim>
                                    <p:animEffect transition="in" filter="fade">
                                      <p:cBhvr>
                                        <p:cTn id="142" dur="500"/>
                                        <p:tgtEl>
                                          <p:spTgt spid="32"/>
                                        </p:tgtEl>
                                      </p:cBhvr>
                                    </p:animEffect>
                                  </p:childTnLst>
                                </p:cTn>
                              </p:par>
                              <p:par>
                                <p:cTn id="143" presetID="49" presetClass="entr" presetSubtype="0" decel="100000" fill="hold" grpId="0" nodeType="withEffect">
                                  <p:stCondLst>
                                    <p:cond delay="0"/>
                                  </p:stCondLst>
                                  <p:childTnLst>
                                    <p:set>
                                      <p:cBhvr>
                                        <p:cTn id="144" dur="1" fill="hold">
                                          <p:stCondLst>
                                            <p:cond delay="0"/>
                                          </p:stCondLst>
                                        </p:cTn>
                                        <p:tgtEl>
                                          <p:spTgt spid="14"/>
                                        </p:tgtEl>
                                        <p:attrNameLst>
                                          <p:attrName>style.visibility</p:attrName>
                                        </p:attrNameLst>
                                      </p:cBhvr>
                                      <p:to>
                                        <p:strVal val="visible"/>
                                      </p:to>
                                    </p:set>
                                    <p:anim calcmode="lin" valueType="num">
                                      <p:cBhvr>
                                        <p:cTn id="145" dur="500" fill="hold"/>
                                        <p:tgtEl>
                                          <p:spTgt spid="14"/>
                                        </p:tgtEl>
                                        <p:attrNameLst>
                                          <p:attrName>ppt_w</p:attrName>
                                        </p:attrNameLst>
                                      </p:cBhvr>
                                      <p:tavLst>
                                        <p:tav tm="0">
                                          <p:val>
                                            <p:fltVal val="0"/>
                                          </p:val>
                                        </p:tav>
                                        <p:tav tm="100000">
                                          <p:val>
                                            <p:strVal val="#ppt_w"/>
                                          </p:val>
                                        </p:tav>
                                      </p:tavLst>
                                    </p:anim>
                                    <p:anim calcmode="lin" valueType="num">
                                      <p:cBhvr>
                                        <p:cTn id="146" dur="500" fill="hold"/>
                                        <p:tgtEl>
                                          <p:spTgt spid="14"/>
                                        </p:tgtEl>
                                        <p:attrNameLst>
                                          <p:attrName>ppt_h</p:attrName>
                                        </p:attrNameLst>
                                      </p:cBhvr>
                                      <p:tavLst>
                                        <p:tav tm="0">
                                          <p:val>
                                            <p:fltVal val="0"/>
                                          </p:val>
                                        </p:tav>
                                        <p:tav tm="100000">
                                          <p:val>
                                            <p:strVal val="#ppt_h"/>
                                          </p:val>
                                        </p:tav>
                                      </p:tavLst>
                                    </p:anim>
                                    <p:anim calcmode="lin" valueType="num">
                                      <p:cBhvr>
                                        <p:cTn id="147" dur="500" fill="hold"/>
                                        <p:tgtEl>
                                          <p:spTgt spid="14"/>
                                        </p:tgtEl>
                                        <p:attrNameLst>
                                          <p:attrName>style.rotation</p:attrName>
                                        </p:attrNameLst>
                                      </p:cBhvr>
                                      <p:tavLst>
                                        <p:tav tm="0">
                                          <p:val>
                                            <p:fltVal val="360"/>
                                          </p:val>
                                        </p:tav>
                                        <p:tav tm="100000">
                                          <p:val>
                                            <p:fltVal val="0"/>
                                          </p:val>
                                        </p:tav>
                                      </p:tavLst>
                                    </p:anim>
                                    <p:animEffect transition="in" filter="fade">
                                      <p:cBhvr>
                                        <p:cTn id="1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37" grpId="0"/>
      <p:bldP spid="6" grpId="0"/>
      <p:bldP spid="7" grpId="0"/>
      <p:bldP spid="9" grpId="0"/>
      <p:bldP spid="10"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214290"/>
            <a:ext cx="8534400" cy="973266"/>
          </a:xfrm>
        </p:spPr>
        <p:txBody>
          <a:bodyPr>
            <a:noAutofit/>
          </a:bodyPr>
          <a:lstStyle/>
          <a:p>
            <a:r>
              <a:rPr lang="sk-SK" b="1" dirty="0" smtClean="0">
                <a:latin typeface="Bookman Old Style" pitchFamily="18" charset="0"/>
                <a:cs typeface="Arial" pitchFamily="34" charset="0"/>
              </a:rPr>
              <a:t>Základná jednotka</a:t>
            </a:r>
            <a:br>
              <a:rPr lang="sk-SK" b="1" dirty="0" smtClean="0">
                <a:latin typeface="Bookman Old Style" pitchFamily="18" charset="0"/>
                <a:cs typeface="Arial" pitchFamily="34" charset="0"/>
              </a:rPr>
            </a:br>
            <a:r>
              <a:rPr lang="sk-SK" b="1" dirty="0" smtClean="0">
                <a:latin typeface="Bookman Old Style" pitchFamily="18" charset="0"/>
                <a:cs typeface="Arial" pitchFamily="34" charset="0"/>
              </a:rPr>
              <a:t>z vnútra</a:t>
            </a:r>
          </a:p>
        </p:txBody>
      </p:sp>
      <p:pic>
        <p:nvPicPr>
          <p:cNvPr id="24579" name="Picture 3" descr="http://pppccc.wz.cz/maticna.jpg">
            <a:hlinkClick r:id="rId3" action="ppaction://hlinksldjump"/>
          </p:cNvPr>
          <p:cNvPicPr>
            <a:picLocks noChangeAspect="1" noChangeArrowheads="1"/>
          </p:cNvPicPr>
          <p:nvPr/>
        </p:nvPicPr>
        <p:blipFill>
          <a:blip r:embed="rId4" cstate="print"/>
          <a:stretch>
            <a:fillRect/>
          </a:stretch>
        </p:blipFill>
        <p:spPr bwMode="auto">
          <a:xfrm>
            <a:off x="1142976" y="1643050"/>
            <a:ext cx="2071702" cy="1479195"/>
          </a:xfrm>
          <a:prstGeom prst="rect">
            <a:avLst/>
          </a:prstGeom>
          <a:noFill/>
          <a:ln>
            <a:noFill/>
          </a:ln>
          <a:effectLst>
            <a:glow rad="228600">
              <a:schemeClr val="accent3">
                <a:satMod val="175000"/>
                <a:alpha val="40000"/>
              </a:schemeClr>
            </a:glow>
          </a:effectLst>
        </p:spPr>
      </p:pic>
      <p:pic>
        <p:nvPicPr>
          <p:cNvPr id="24581" name="Picture 5" descr="http://jogin-web.ic.cz/processor_550x367.jpg">
            <a:hlinkClick r:id="rId5" action="ppaction://hlinksldjump"/>
          </p:cNvPr>
          <p:cNvPicPr>
            <a:picLocks noChangeAspect="1" noChangeArrowheads="1"/>
          </p:cNvPicPr>
          <p:nvPr/>
        </p:nvPicPr>
        <p:blipFill>
          <a:blip r:embed="rId6" cstate="print"/>
          <a:srcRect l="17727" t="20436" r="14091" b="14168"/>
          <a:stretch>
            <a:fillRect/>
          </a:stretch>
        </p:blipFill>
        <p:spPr bwMode="auto">
          <a:xfrm>
            <a:off x="5715008" y="1571612"/>
            <a:ext cx="2455681" cy="1571636"/>
          </a:xfrm>
          <a:prstGeom prst="rect">
            <a:avLst/>
          </a:prstGeom>
          <a:noFill/>
          <a:ln>
            <a:noFill/>
          </a:ln>
          <a:effectLst>
            <a:glow rad="228600">
              <a:schemeClr val="accent3">
                <a:satMod val="175000"/>
                <a:alpha val="40000"/>
              </a:schemeClr>
            </a:glow>
          </a:effectLst>
        </p:spPr>
      </p:pic>
      <p:pic>
        <p:nvPicPr>
          <p:cNvPr id="24583" name="Picture 7" descr="http://2.bp.blogspot.com/-QWTLCKk8wgQ/Tw316Ge--VI/AAAAAAAACEA/uhAvnQD0GDo/s1600/Error-RAM-Installation.jpg">
            <a:hlinkClick r:id="rId7" action="ppaction://hlinksldjump"/>
          </p:cNvPr>
          <p:cNvPicPr>
            <a:picLocks noChangeAspect="1" noChangeArrowheads="1"/>
          </p:cNvPicPr>
          <p:nvPr/>
        </p:nvPicPr>
        <p:blipFill>
          <a:blip r:embed="rId8" cstate="print"/>
          <a:stretch>
            <a:fillRect/>
          </a:stretch>
        </p:blipFill>
        <p:spPr bwMode="auto">
          <a:xfrm>
            <a:off x="1071538" y="4143380"/>
            <a:ext cx="2143140" cy="1409711"/>
          </a:xfrm>
          <a:prstGeom prst="rect">
            <a:avLst/>
          </a:prstGeom>
          <a:noFill/>
          <a:ln>
            <a:noFill/>
          </a:ln>
          <a:effectLst>
            <a:glow rad="228600">
              <a:schemeClr val="accent3">
                <a:satMod val="175000"/>
                <a:alpha val="40000"/>
              </a:schemeClr>
            </a:glow>
          </a:effectLst>
        </p:spPr>
      </p:pic>
      <p:pic>
        <p:nvPicPr>
          <p:cNvPr id="24585" name="Picture 9" descr="http://ilhamdans.files.wordpress.com/2011/11/hard_disk1.jpg">
            <a:hlinkClick r:id="rId9" action="ppaction://hlinksldjump"/>
          </p:cNvPr>
          <p:cNvPicPr>
            <a:picLocks noChangeAspect="1" noChangeArrowheads="1"/>
          </p:cNvPicPr>
          <p:nvPr/>
        </p:nvPicPr>
        <p:blipFill>
          <a:blip r:embed="rId10" cstate="print"/>
          <a:srcRect/>
          <a:stretch>
            <a:fillRect/>
          </a:stretch>
        </p:blipFill>
        <p:spPr bwMode="auto">
          <a:xfrm rot="5400000">
            <a:off x="6248974" y="3609414"/>
            <a:ext cx="1510927" cy="2435983"/>
          </a:xfrm>
          <a:prstGeom prst="rect">
            <a:avLst/>
          </a:prstGeom>
          <a:noFill/>
          <a:ln>
            <a:noFill/>
          </a:ln>
          <a:effectLst>
            <a:glow rad="228600">
              <a:schemeClr val="accent3">
                <a:satMod val="175000"/>
                <a:alpha val="40000"/>
              </a:schemeClr>
            </a:glow>
          </a:effectLst>
        </p:spPr>
      </p:pic>
      <p:sp>
        <p:nvSpPr>
          <p:cNvPr id="11" name="BlokTextu 10"/>
          <p:cNvSpPr txBox="1"/>
          <p:nvPr/>
        </p:nvSpPr>
        <p:spPr>
          <a:xfrm>
            <a:off x="214282" y="3143248"/>
            <a:ext cx="4500594" cy="1200329"/>
          </a:xfrm>
          <a:prstGeom prst="rect">
            <a:avLst/>
          </a:prstGeom>
          <a:noFill/>
        </p:spPr>
        <p:txBody>
          <a:bodyPr wrap="square" rtlCol="0">
            <a:spAutoFit/>
          </a:bodyPr>
          <a:lstStyle/>
          <a:p>
            <a:pPr algn="ctr"/>
            <a:r>
              <a:rPr lang="sk-SK" sz="2400" dirty="0" smtClean="0"/>
              <a:t>základná doska</a:t>
            </a:r>
            <a:br>
              <a:rPr lang="sk-SK" sz="2400" dirty="0" smtClean="0"/>
            </a:br>
            <a:r>
              <a:rPr lang="sk-SK" sz="2400" dirty="0" smtClean="0"/>
              <a:t>(matičná doska)</a:t>
            </a:r>
          </a:p>
          <a:p>
            <a:endParaRPr lang="sk-SK" sz="2400" dirty="0"/>
          </a:p>
        </p:txBody>
      </p:sp>
      <p:sp>
        <p:nvSpPr>
          <p:cNvPr id="12" name="BlokTextu 11"/>
          <p:cNvSpPr txBox="1"/>
          <p:nvPr/>
        </p:nvSpPr>
        <p:spPr>
          <a:xfrm>
            <a:off x="5857884" y="3286124"/>
            <a:ext cx="2214578" cy="461665"/>
          </a:xfrm>
          <a:prstGeom prst="rect">
            <a:avLst/>
          </a:prstGeom>
          <a:noFill/>
        </p:spPr>
        <p:txBody>
          <a:bodyPr wrap="square" rtlCol="0">
            <a:spAutoFit/>
          </a:bodyPr>
          <a:lstStyle/>
          <a:p>
            <a:pPr algn="ctr"/>
            <a:r>
              <a:rPr lang="sk-SK" sz="2400" dirty="0" smtClean="0">
                <a:latin typeface="Arial" pitchFamily="34" charset="0"/>
                <a:cs typeface="Arial" pitchFamily="34" charset="0"/>
              </a:rPr>
              <a:t>procesor</a:t>
            </a:r>
            <a:endParaRPr lang="sk-SK" dirty="0">
              <a:latin typeface="Arial" pitchFamily="34" charset="0"/>
              <a:cs typeface="Arial" pitchFamily="34" charset="0"/>
            </a:endParaRPr>
          </a:p>
        </p:txBody>
      </p:sp>
      <p:sp>
        <p:nvSpPr>
          <p:cNvPr id="13" name="BlokTextu 12"/>
          <p:cNvSpPr txBox="1"/>
          <p:nvPr/>
        </p:nvSpPr>
        <p:spPr>
          <a:xfrm>
            <a:off x="642910" y="5715016"/>
            <a:ext cx="3429024" cy="461665"/>
          </a:xfrm>
          <a:prstGeom prst="rect">
            <a:avLst/>
          </a:prstGeom>
          <a:noFill/>
        </p:spPr>
        <p:txBody>
          <a:bodyPr wrap="square" rtlCol="0">
            <a:spAutoFit/>
          </a:bodyPr>
          <a:lstStyle/>
          <a:p>
            <a:pPr algn="ctr"/>
            <a:r>
              <a:rPr lang="sk-SK" sz="2400" dirty="0" smtClean="0">
                <a:latin typeface="Arial" pitchFamily="34" charset="0"/>
                <a:cs typeface="Arial" pitchFamily="34" charset="0"/>
              </a:rPr>
              <a:t>operačná pamäť</a:t>
            </a:r>
            <a:endParaRPr lang="sk-SK" sz="2400" dirty="0">
              <a:latin typeface="Arial" pitchFamily="34" charset="0"/>
              <a:cs typeface="Arial" pitchFamily="34" charset="0"/>
            </a:endParaRPr>
          </a:p>
        </p:txBody>
      </p:sp>
      <p:sp>
        <p:nvSpPr>
          <p:cNvPr id="14" name="BlokTextu 13"/>
          <p:cNvSpPr txBox="1"/>
          <p:nvPr/>
        </p:nvSpPr>
        <p:spPr>
          <a:xfrm>
            <a:off x="5429256" y="5715016"/>
            <a:ext cx="3214710" cy="461665"/>
          </a:xfrm>
          <a:prstGeom prst="rect">
            <a:avLst/>
          </a:prstGeom>
          <a:noFill/>
        </p:spPr>
        <p:txBody>
          <a:bodyPr wrap="square" rtlCol="0">
            <a:spAutoFit/>
          </a:bodyPr>
          <a:lstStyle/>
          <a:p>
            <a:pPr algn="ctr"/>
            <a:r>
              <a:rPr lang="sk-SK" sz="2400" dirty="0" smtClean="0">
                <a:latin typeface="Arial" pitchFamily="34" charset="0"/>
                <a:cs typeface="Arial" pitchFamily="34" charset="0"/>
              </a:rPr>
              <a:t>diskové zariadenia</a:t>
            </a:r>
            <a:endParaRPr lang="sk-SK" sz="2400" dirty="0">
              <a:latin typeface="Arial" pitchFamily="34" charset="0"/>
              <a:cs typeface="Arial" pitchFamily="34" charset="0"/>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wheel(4)">
                                      <p:cBhvr>
                                        <p:cTn id="7" dur="2000"/>
                                        <p:tgtEl>
                                          <p:spTgt spid="24579"/>
                                        </p:tgtEl>
                                      </p:cBhvr>
                                    </p:animEffect>
                                  </p:childTnLst>
                                </p:cTn>
                              </p:par>
                              <p:par>
                                <p:cTn id="8" presetID="21" presetClass="entr" presetSubtype="4" fill="hold" nodeType="withEffect">
                                  <p:stCondLst>
                                    <p:cond delay="0"/>
                                  </p:stCondLst>
                                  <p:childTnLst>
                                    <p:set>
                                      <p:cBhvr>
                                        <p:cTn id="9" dur="1" fill="hold">
                                          <p:stCondLst>
                                            <p:cond delay="0"/>
                                          </p:stCondLst>
                                        </p:cTn>
                                        <p:tgtEl>
                                          <p:spTgt spid="24581"/>
                                        </p:tgtEl>
                                        <p:attrNameLst>
                                          <p:attrName>style.visibility</p:attrName>
                                        </p:attrNameLst>
                                      </p:cBhvr>
                                      <p:to>
                                        <p:strVal val="visible"/>
                                      </p:to>
                                    </p:set>
                                    <p:animEffect transition="in" filter="wheel(4)">
                                      <p:cBhvr>
                                        <p:cTn id="10" dur="2000"/>
                                        <p:tgtEl>
                                          <p:spTgt spid="24581"/>
                                        </p:tgtEl>
                                      </p:cBhvr>
                                    </p:animEffect>
                                  </p:childTnLst>
                                </p:cTn>
                              </p:par>
                              <p:par>
                                <p:cTn id="11" presetID="21" presetClass="entr" presetSubtype="4" fill="hold" nodeType="withEffect">
                                  <p:stCondLst>
                                    <p:cond delay="0"/>
                                  </p:stCondLst>
                                  <p:childTnLst>
                                    <p:set>
                                      <p:cBhvr>
                                        <p:cTn id="12" dur="1" fill="hold">
                                          <p:stCondLst>
                                            <p:cond delay="0"/>
                                          </p:stCondLst>
                                        </p:cTn>
                                        <p:tgtEl>
                                          <p:spTgt spid="24583"/>
                                        </p:tgtEl>
                                        <p:attrNameLst>
                                          <p:attrName>style.visibility</p:attrName>
                                        </p:attrNameLst>
                                      </p:cBhvr>
                                      <p:to>
                                        <p:strVal val="visible"/>
                                      </p:to>
                                    </p:set>
                                    <p:animEffect transition="in" filter="wheel(4)">
                                      <p:cBhvr>
                                        <p:cTn id="13" dur="2000"/>
                                        <p:tgtEl>
                                          <p:spTgt spid="24583"/>
                                        </p:tgtEl>
                                      </p:cBhvr>
                                    </p:animEffect>
                                  </p:childTnLst>
                                </p:cTn>
                              </p:par>
                              <p:par>
                                <p:cTn id="14" presetID="21" presetClass="entr" presetSubtype="4" fill="hold" nodeType="withEffect">
                                  <p:stCondLst>
                                    <p:cond delay="0"/>
                                  </p:stCondLst>
                                  <p:childTnLst>
                                    <p:set>
                                      <p:cBhvr>
                                        <p:cTn id="15" dur="1" fill="hold">
                                          <p:stCondLst>
                                            <p:cond delay="0"/>
                                          </p:stCondLst>
                                        </p:cTn>
                                        <p:tgtEl>
                                          <p:spTgt spid="24585"/>
                                        </p:tgtEl>
                                        <p:attrNameLst>
                                          <p:attrName>style.visibility</p:attrName>
                                        </p:attrNameLst>
                                      </p:cBhvr>
                                      <p:to>
                                        <p:strVal val="visible"/>
                                      </p:to>
                                    </p:set>
                                    <p:animEffect transition="in" filter="wheel(4)">
                                      <p:cBhvr>
                                        <p:cTn id="16" dur="2000"/>
                                        <p:tgtEl>
                                          <p:spTgt spid="24585"/>
                                        </p:tgtEl>
                                      </p:cBhvr>
                                    </p:animEffect>
                                  </p:childTnLst>
                                </p:cTn>
                              </p:par>
                            </p:childTnLst>
                          </p:cTn>
                        </p:par>
                      </p:childTnLst>
                    </p:cTn>
                  </p:par>
                  <p:par>
                    <p:cTn id="17" fill="hold">
                      <p:stCondLst>
                        <p:cond delay="indefinite"/>
                      </p:stCondLst>
                      <p:childTnLst>
                        <p:par>
                          <p:cTn id="18" fill="hold">
                            <p:stCondLst>
                              <p:cond delay="0"/>
                            </p:stCondLst>
                            <p:childTnLst>
                              <p:par>
                                <p:cTn id="19" presetID="7"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0" fill="hold"/>
                                        <p:tgtEl>
                                          <p:spTgt spid="11"/>
                                        </p:tgtEl>
                                        <p:attrNameLst>
                                          <p:attrName>ppt_x</p:attrName>
                                        </p:attrNameLst>
                                      </p:cBhvr>
                                      <p:tavLst>
                                        <p:tav tm="0">
                                          <p:val>
                                            <p:strVal val="#ppt_x"/>
                                          </p:val>
                                        </p:tav>
                                        <p:tav tm="100000">
                                          <p:val>
                                            <p:strVal val="#ppt_x"/>
                                          </p:val>
                                        </p:tav>
                                      </p:tavLst>
                                    </p:anim>
                                    <p:anim calcmode="lin" valueType="num">
                                      <p:cBhvr additive="base">
                                        <p:cTn id="22" dur="5000" fill="hold"/>
                                        <p:tgtEl>
                                          <p:spTgt spid="11"/>
                                        </p:tgtEl>
                                        <p:attrNameLst>
                                          <p:attrName>ppt_y</p:attrName>
                                        </p:attrNameLst>
                                      </p:cBhvr>
                                      <p:tavLst>
                                        <p:tav tm="0">
                                          <p:val>
                                            <p:strVal val="1+#ppt_h/2"/>
                                          </p:val>
                                        </p:tav>
                                        <p:tav tm="100000">
                                          <p:val>
                                            <p:strVal val="#ppt_y"/>
                                          </p:val>
                                        </p:tav>
                                      </p:tavLst>
                                    </p:anim>
                                  </p:childTnLst>
                                </p:cTn>
                              </p:par>
                              <p:par>
                                <p:cTn id="23" presetID="7"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0" fill="hold"/>
                                        <p:tgtEl>
                                          <p:spTgt spid="12"/>
                                        </p:tgtEl>
                                        <p:attrNameLst>
                                          <p:attrName>ppt_x</p:attrName>
                                        </p:attrNameLst>
                                      </p:cBhvr>
                                      <p:tavLst>
                                        <p:tav tm="0">
                                          <p:val>
                                            <p:strVal val="#ppt_x"/>
                                          </p:val>
                                        </p:tav>
                                        <p:tav tm="100000">
                                          <p:val>
                                            <p:strVal val="#ppt_x"/>
                                          </p:val>
                                        </p:tav>
                                      </p:tavLst>
                                    </p:anim>
                                    <p:anim calcmode="lin" valueType="num">
                                      <p:cBhvr additive="base">
                                        <p:cTn id="26" dur="5000" fill="hold"/>
                                        <p:tgtEl>
                                          <p:spTgt spid="12"/>
                                        </p:tgtEl>
                                        <p:attrNameLst>
                                          <p:attrName>ppt_y</p:attrName>
                                        </p:attrNameLst>
                                      </p:cBhvr>
                                      <p:tavLst>
                                        <p:tav tm="0">
                                          <p:val>
                                            <p:strVal val="1+#ppt_h/2"/>
                                          </p:val>
                                        </p:tav>
                                        <p:tav tm="100000">
                                          <p:val>
                                            <p:strVal val="#ppt_y"/>
                                          </p:val>
                                        </p:tav>
                                      </p:tavLst>
                                    </p:anim>
                                  </p:childTnLst>
                                </p:cTn>
                              </p:par>
                              <p:par>
                                <p:cTn id="27" presetID="7"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0" fill="hold"/>
                                        <p:tgtEl>
                                          <p:spTgt spid="13"/>
                                        </p:tgtEl>
                                        <p:attrNameLst>
                                          <p:attrName>ppt_x</p:attrName>
                                        </p:attrNameLst>
                                      </p:cBhvr>
                                      <p:tavLst>
                                        <p:tav tm="0">
                                          <p:val>
                                            <p:strVal val="#ppt_x"/>
                                          </p:val>
                                        </p:tav>
                                        <p:tav tm="100000">
                                          <p:val>
                                            <p:strVal val="#ppt_x"/>
                                          </p:val>
                                        </p:tav>
                                      </p:tavLst>
                                    </p:anim>
                                    <p:anim calcmode="lin" valueType="num">
                                      <p:cBhvr additive="base">
                                        <p:cTn id="30" dur="5000" fill="hold"/>
                                        <p:tgtEl>
                                          <p:spTgt spid="13"/>
                                        </p:tgtEl>
                                        <p:attrNameLst>
                                          <p:attrName>ppt_y</p:attrName>
                                        </p:attrNameLst>
                                      </p:cBhvr>
                                      <p:tavLst>
                                        <p:tav tm="0">
                                          <p:val>
                                            <p:strVal val="1+#ppt_h/2"/>
                                          </p:val>
                                        </p:tav>
                                        <p:tav tm="100000">
                                          <p:val>
                                            <p:strVal val="#ppt_y"/>
                                          </p:val>
                                        </p:tav>
                                      </p:tavLst>
                                    </p:anim>
                                  </p:childTnLst>
                                </p:cTn>
                              </p:par>
                              <p:par>
                                <p:cTn id="31" presetID="7"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0" fill="hold"/>
                                        <p:tgtEl>
                                          <p:spTgt spid="14"/>
                                        </p:tgtEl>
                                        <p:attrNameLst>
                                          <p:attrName>ppt_x</p:attrName>
                                        </p:attrNameLst>
                                      </p:cBhvr>
                                      <p:tavLst>
                                        <p:tav tm="0">
                                          <p:val>
                                            <p:strVal val="#ppt_x"/>
                                          </p:val>
                                        </p:tav>
                                        <p:tav tm="100000">
                                          <p:val>
                                            <p:strVal val="#ppt_x"/>
                                          </p:val>
                                        </p:tav>
                                      </p:tavLst>
                                    </p:anim>
                                    <p:anim calcmode="lin" valueType="num">
                                      <p:cBhvr additive="base">
                                        <p:cTn id="34" dur="5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smtClean="0">
                <a:latin typeface="Bookman Old Style" pitchFamily="18" charset="0"/>
                <a:cs typeface="Arial" pitchFamily="34" charset="0"/>
              </a:rPr>
              <a:t>Základná doska (matičná doska)</a:t>
            </a:r>
            <a:endParaRPr lang="sk-SK" b="1" dirty="0">
              <a:latin typeface="Bookman Old Style" pitchFamily="18" charset="0"/>
              <a:cs typeface="Arial" pitchFamily="34" charset="0"/>
            </a:endParaRPr>
          </a:p>
        </p:txBody>
      </p:sp>
      <p:sp>
        <p:nvSpPr>
          <p:cNvPr id="3" name="Zástupný symbol dátumu 2"/>
          <p:cNvSpPr>
            <a:spLocks noGrp="1"/>
          </p:cNvSpPr>
          <p:nvPr>
            <p:ph type="dt" sz="half" idx="10"/>
          </p:nvPr>
        </p:nvSpPr>
        <p:spPr/>
        <p:txBody>
          <a:bodyPr/>
          <a:lstStyle/>
          <a:p>
            <a:r>
              <a:rPr lang="sk-SK" smtClean="0"/>
              <a:t>6.4.2012</a:t>
            </a:r>
            <a:endParaRPr lang="sk-SK"/>
          </a:p>
        </p:txBody>
      </p:sp>
      <p:sp>
        <p:nvSpPr>
          <p:cNvPr id="5" name="BlokTextu 4"/>
          <p:cNvSpPr txBox="1"/>
          <p:nvPr/>
        </p:nvSpPr>
        <p:spPr>
          <a:xfrm>
            <a:off x="214282" y="1928802"/>
            <a:ext cx="7143800" cy="1815882"/>
          </a:xfrm>
          <a:prstGeom prst="rect">
            <a:avLst/>
          </a:prstGeom>
          <a:noFill/>
        </p:spPr>
        <p:txBody>
          <a:bodyPr wrap="square" rtlCol="0">
            <a:spAutoFit/>
          </a:bodyPr>
          <a:lstStyle/>
          <a:p>
            <a:pPr algn="ctr"/>
            <a:r>
              <a:rPr lang="sk-SK" sz="2800" dirty="0" smtClean="0">
                <a:latin typeface="Bookman Old Style" pitchFamily="18" charset="0"/>
                <a:cs typeface="Arial" pitchFamily="34" charset="0"/>
              </a:rPr>
              <a:t>Pripájajú sa na ňu jednotlivé </a:t>
            </a:r>
            <a:r>
              <a:rPr lang="sk-SK" sz="2800" dirty="0">
                <a:latin typeface="Bookman Old Style" pitchFamily="18" charset="0"/>
                <a:cs typeface="Arial" pitchFamily="34" charset="0"/>
              </a:rPr>
              <a:t>počítačové </a:t>
            </a:r>
            <a:r>
              <a:rPr lang="sk-SK" sz="2800" dirty="0" smtClean="0">
                <a:latin typeface="Bookman Old Style" pitchFamily="18" charset="0"/>
                <a:cs typeface="Arial" pitchFamily="34" charset="0"/>
              </a:rPr>
              <a:t>komponenty, ako sú napr.: procesor</a:t>
            </a:r>
            <a:r>
              <a:rPr lang="sk-SK" sz="2800" dirty="0">
                <a:latin typeface="Bookman Old Style" pitchFamily="18" charset="0"/>
                <a:cs typeface="Arial" pitchFamily="34" charset="0"/>
              </a:rPr>
              <a:t>, operačná pamäť, karty grafická, zvuková, sieťová ....</a:t>
            </a:r>
          </a:p>
        </p:txBody>
      </p:sp>
      <p:pic>
        <p:nvPicPr>
          <p:cNvPr id="25602" name="Picture 2" descr="http://pppccc.wz.cz/maticna.jpg"/>
          <p:cNvPicPr>
            <a:picLocks noChangeAspect="1" noChangeArrowheads="1"/>
          </p:cNvPicPr>
          <p:nvPr/>
        </p:nvPicPr>
        <p:blipFill>
          <a:blip r:embed="rId2" cstate="print"/>
          <a:srcRect/>
          <a:stretch>
            <a:fillRect/>
          </a:stretch>
        </p:blipFill>
        <p:spPr bwMode="auto">
          <a:xfrm rot="1328068">
            <a:off x="320935" y="3747310"/>
            <a:ext cx="3286166" cy="2346323"/>
          </a:xfrm>
          <a:prstGeom prst="snip2DiagRect">
            <a:avLst>
              <a:gd name="adj1" fmla="val 11590"/>
              <a:gd name="adj2" fmla="val 16667"/>
            </a:avLst>
          </a:prstGeom>
          <a:ln>
            <a:noFill/>
          </a:ln>
          <a:effectLst>
            <a:softEdge rad="112500"/>
          </a:effectLst>
        </p:spPr>
      </p:pic>
      <p:pic>
        <p:nvPicPr>
          <p:cNvPr id="25604" name="Picture 4" descr="http://skola.dvp.sk/wp-content/uploads/2008/12/cp2-duo-q6600-main3.jpg"/>
          <p:cNvPicPr>
            <a:picLocks noChangeAspect="1" noChangeArrowheads="1"/>
          </p:cNvPicPr>
          <p:nvPr/>
        </p:nvPicPr>
        <p:blipFill>
          <a:blip r:embed="rId3" cstate="print"/>
          <a:srcRect/>
          <a:stretch>
            <a:fillRect/>
          </a:stretch>
        </p:blipFill>
        <p:spPr bwMode="auto">
          <a:xfrm rot="20476995">
            <a:off x="5197904" y="3895863"/>
            <a:ext cx="3046695" cy="2282252"/>
          </a:xfrm>
          <a:prstGeom prst="snip2DiagRect">
            <a:avLst>
              <a:gd name="adj1" fmla="val 9850"/>
              <a:gd name="adj2" fmla="val 16667"/>
            </a:avLst>
          </a:prstGeom>
          <a:ln>
            <a:noFill/>
          </a:ln>
          <a:effectLst>
            <a:softEdge rad="112500"/>
          </a:effectLst>
        </p:spPr>
      </p:pic>
      <p:pic>
        <p:nvPicPr>
          <p:cNvPr id="8" name="il_fi" descr="http://www.zive.sk/Files/Obrazky/TestCentrum/chaintech_9EJS/doska.jpg"/>
          <p:cNvPicPr/>
          <p:nvPr/>
        </p:nvPicPr>
        <p:blipFill>
          <a:blip r:embed="rId4" cstate="print"/>
          <a:srcRect/>
          <a:stretch>
            <a:fillRect/>
          </a:stretch>
        </p:blipFill>
        <p:spPr bwMode="auto">
          <a:xfrm rot="2710036">
            <a:off x="6755818" y="1732920"/>
            <a:ext cx="2131798" cy="1609725"/>
          </a:xfrm>
          <a:prstGeom prst="snip2DiagRect">
            <a:avLst>
              <a:gd name="adj1" fmla="val 20634"/>
              <a:gd name="adj2" fmla="val 16667"/>
            </a:avLst>
          </a:prstGeom>
          <a:ln>
            <a:noFill/>
          </a:ln>
          <a:effectLst>
            <a:softEdge rad="112500"/>
          </a:effectLst>
        </p:spPr>
      </p:pic>
      <p:pic>
        <p:nvPicPr>
          <p:cNvPr id="9" name="Picture 4" descr="http://t2.gstatic.com/images?q=tbn:ANd9GcT1edI9YmwLXXTUUo0POSiu_YG7FuATMBRtclaFS29rcJZKLUhpRVOHTi-Q2g">
            <a:hlinkClick r:id="rId5" action="ppaction://hlinksldjump"/>
          </p:cNvPr>
          <p:cNvPicPr>
            <a:picLocks noChangeAspect="1" noChangeArrowheads="1"/>
          </p:cNvPicPr>
          <p:nvPr/>
        </p:nvPicPr>
        <p:blipFill>
          <a:blip r:embed="rId6"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wheel(4)">
                                      <p:cBhvr>
                                        <p:cTn id="7" dur="2000"/>
                                        <p:tgtEl>
                                          <p:spTgt spid="25602"/>
                                        </p:tgtEl>
                                      </p:cBhvr>
                                    </p:animEffect>
                                  </p:childTnLst>
                                </p:cTn>
                              </p:par>
                              <p:par>
                                <p:cTn id="8" presetID="21" presetClass="entr" presetSubtype="4" fill="hold" nodeType="withEffect">
                                  <p:stCondLst>
                                    <p:cond delay="0"/>
                                  </p:stCondLst>
                                  <p:childTnLst>
                                    <p:set>
                                      <p:cBhvr>
                                        <p:cTn id="9" dur="1" fill="hold">
                                          <p:stCondLst>
                                            <p:cond delay="0"/>
                                          </p:stCondLst>
                                        </p:cTn>
                                        <p:tgtEl>
                                          <p:spTgt spid="25604"/>
                                        </p:tgtEl>
                                        <p:attrNameLst>
                                          <p:attrName>style.visibility</p:attrName>
                                        </p:attrNameLst>
                                      </p:cBhvr>
                                      <p:to>
                                        <p:strVal val="visible"/>
                                      </p:to>
                                    </p:set>
                                    <p:animEffect transition="in" filter="wheel(4)">
                                      <p:cBhvr>
                                        <p:cTn id="10" dur="2000"/>
                                        <p:tgtEl>
                                          <p:spTgt spid="25604"/>
                                        </p:tgtEl>
                                      </p:cBhvr>
                                    </p:animEffect>
                                  </p:childTnLst>
                                </p:cTn>
                              </p:par>
                              <p:par>
                                <p:cTn id="11" presetID="21"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4)">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2000" fill="hold"/>
                                        <p:tgtEl>
                                          <p:spTgt spid="5"/>
                                        </p:tgtEl>
                                        <p:attrNameLst>
                                          <p:attrName>ppt_x</p:attrName>
                                        </p:attrNameLst>
                                      </p:cBhvr>
                                      <p:tavLst>
                                        <p:tav tm="0">
                                          <p:val>
                                            <p:strVal val="#ppt_x"/>
                                          </p:val>
                                        </p:tav>
                                        <p:tav tm="100000">
                                          <p:val>
                                            <p:strVal val="#ppt_x"/>
                                          </p:val>
                                        </p:tav>
                                      </p:tavLst>
                                    </p:anim>
                                    <p:anim calcmode="lin" valueType="num">
                                      <p:cBhvr additive="base">
                                        <p:cTn id="19"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bčiansky">
  <a:themeElements>
    <a:clrScheme name="Vlastná 2">
      <a:dk1>
        <a:sysClr val="windowText" lastClr="000000"/>
      </a:dk1>
      <a:lt1>
        <a:sysClr val="window" lastClr="FFFFFF"/>
      </a:lt1>
      <a:dk2>
        <a:srgbClr val="00516B"/>
      </a:dk2>
      <a:lt2>
        <a:srgbClr val="00B0F0"/>
      </a:lt2>
      <a:accent1>
        <a:srgbClr val="D16349"/>
      </a:accent1>
      <a:accent2>
        <a:srgbClr val="CCB400"/>
      </a:accent2>
      <a:accent3>
        <a:srgbClr val="8CADAE"/>
      </a:accent3>
      <a:accent4>
        <a:srgbClr val="8C7B70"/>
      </a:accent4>
      <a:accent5>
        <a:srgbClr val="8FB08C"/>
      </a:accent5>
      <a:accent6>
        <a:srgbClr val="D19049"/>
      </a:accent6>
      <a:hlink>
        <a:srgbClr val="FFFFFF"/>
      </a:hlink>
      <a:folHlink>
        <a:srgbClr val="694F07"/>
      </a:folHlink>
    </a:clrScheme>
    <a:fontScheme name="Občiansky">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bčiansky">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1902</TotalTime>
  <Words>963</Words>
  <Application>Microsoft Office PowerPoint</Application>
  <PresentationFormat>Prezentácia na obrazovke (4:3)</PresentationFormat>
  <Paragraphs>272</Paragraphs>
  <Slides>38</Slides>
  <Notes>6</Notes>
  <HiddenSlides>0</HiddenSlides>
  <MMClips>1</MMClips>
  <ScaleCrop>false</ScaleCrop>
  <HeadingPairs>
    <vt:vector size="6" baseType="variant">
      <vt:variant>
        <vt:lpstr>Použité písma</vt:lpstr>
      </vt:variant>
      <vt:variant>
        <vt:i4>6</vt:i4>
      </vt:variant>
      <vt:variant>
        <vt:lpstr>Motív</vt:lpstr>
      </vt:variant>
      <vt:variant>
        <vt:i4>1</vt:i4>
      </vt:variant>
      <vt:variant>
        <vt:lpstr>Nadpisy snímok</vt:lpstr>
      </vt:variant>
      <vt:variant>
        <vt:i4>38</vt:i4>
      </vt:variant>
    </vt:vector>
  </HeadingPairs>
  <TitlesOfParts>
    <vt:vector size="45" baseType="lpstr">
      <vt:lpstr>Arial</vt:lpstr>
      <vt:lpstr>Bookman Old Style</vt:lpstr>
      <vt:lpstr>Calibri</vt:lpstr>
      <vt:lpstr>Georgia</vt:lpstr>
      <vt:lpstr>Wingdings</vt:lpstr>
      <vt:lpstr>Wingdings 2</vt:lpstr>
      <vt:lpstr>Občiansky</vt:lpstr>
      <vt:lpstr>Prezentácia programu PowerPoint</vt:lpstr>
      <vt:lpstr>Počítač</vt:lpstr>
      <vt:lpstr>Základné delenie</vt:lpstr>
      <vt:lpstr>Zostava PC</vt:lpstr>
      <vt:lpstr>Výkonná časť  – základná jednotka</vt:lpstr>
      <vt:lpstr>Základná jednotka spredu</vt:lpstr>
      <vt:lpstr>Základná jednotka zozadu</vt:lpstr>
      <vt:lpstr>Základná jednotka z vnútra</vt:lpstr>
      <vt:lpstr>Základná doska (matičná doska)</vt:lpstr>
      <vt:lpstr>Procesor</vt:lpstr>
      <vt:lpstr>Prezentácia programu PowerPoint</vt:lpstr>
      <vt:lpstr>Prezentácia programu PowerPoint</vt:lpstr>
      <vt:lpstr>Prezentácia programu PowerPoint</vt:lpstr>
      <vt:lpstr>Pevný disk (Hard Disk)</vt:lpstr>
      <vt:lpstr>Pevný disk (Hard Disk)</vt:lpstr>
      <vt:lpstr>Pružný disk (disketa)</vt:lpstr>
      <vt:lpstr>Ako poskladať počítač</vt:lpstr>
      <vt:lpstr>Vstupné zariadenia</vt:lpstr>
      <vt:lpstr>Klávesnica</vt:lpstr>
      <vt:lpstr>Počítačová myš</vt:lpstr>
      <vt:lpstr>Výstupné zariadenie</vt:lpstr>
      <vt:lpstr>Monitor</vt:lpstr>
      <vt:lpstr>Prídavné zariadenia</vt:lpstr>
      <vt:lpstr>Grafická karta</vt:lpstr>
      <vt:lpstr>Zvuková karta</vt:lpstr>
      <vt:lpstr>Sieťová karta</vt:lpstr>
      <vt:lpstr>CD/DVD ROM mechanika</vt:lpstr>
      <vt:lpstr>Pamäťové média CD/DVD</vt:lpstr>
      <vt:lpstr>Skener</vt:lpstr>
      <vt:lpstr>Tablet</vt:lpstr>
      <vt:lpstr>Tlačiareň</vt:lpstr>
      <vt:lpstr>Ihličkové</vt:lpstr>
      <vt:lpstr>Atramentové</vt:lpstr>
      <vt:lpstr>Laserové</vt:lpstr>
      <vt:lpstr>Použitá literatúra</vt:lpstr>
      <vt:lpstr>Použitá literatúra</vt:lpstr>
      <vt:lpstr>Použitá literatúra</vt:lpstr>
      <vt:lpstr>Ďakujem za pozornosť.</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Snímka 1</dc:title>
  <dc:creator>Vlado</dc:creator>
  <cp:lastModifiedBy>Eva Hricova</cp:lastModifiedBy>
  <cp:revision>129</cp:revision>
  <dcterms:created xsi:type="dcterms:W3CDTF">2012-04-06T10:54:24Z</dcterms:created>
  <dcterms:modified xsi:type="dcterms:W3CDTF">2019-09-29T15:32:28Z</dcterms:modified>
</cp:coreProperties>
</file>